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85" r:id="rId3"/>
    <p:sldId id="377" r:id="rId4"/>
    <p:sldId id="378" r:id="rId5"/>
    <p:sldId id="380" r:id="rId6"/>
    <p:sldId id="390" r:id="rId7"/>
    <p:sldId id="391" r:id="rId8"/>
    <p:sldId id="386" r:id="rId9"/>
    <p:sldId id="382" r:id="rId10"/>
    <p:sldId id="392" r:id="rId11"/>
    <p:sldId id="393" r:id="rId12"/>
    <p:sldId id="394" r:id="rId13"/>
    <p:sldId id="403" r:id="rId14"/>
    <p:sldId id="404" r:id="rId15"/>
    <p:sldId id="399" r:id="rId16"/>
    <p:sldId id="383" r:id="rId17"/>
    <p:sldId id="397" r:id="rId18"/>
    <p:sldId id="396" r:id="rId19"/>
    <p:sldId id="400" r:id="rId20"/>
    <p:sldId id="405" r:id="rId21"/>
    <p:sldId id="402" r:id="rId22"/>
    <p:sldId id="398" r:id="rId23"/>
    <p:sldId id="406" r:id="rId24"/>
    <p:sldId id="407" r:id="rId25"/>
    <p:sldId id="408" r:id="rId26"/>
    <p:sldId id="409" r:id="rId27"/>
    <p:sldId id="410" r:id="rId28"/>
    <p:sldId id="41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g-Woo Jun" initials="SJ" lastIdx="1" clrIdx="0">
    <p:extLst>
      <p:ext uri="{19B8F6BF-5375-455C-9EA6-DF929625EA0E}">
        <p15:presenceInfo xmlns:p15="http://schemas.microsoft.com/office/powerpoint/2012/main" userId="f2d4f305031f13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0066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406" autoAdjust="0"/>
  </p:normalViewPr>
  <p:slideViewPr>
    <p:cSldViewPr snapToGrid="0">
      <p:cViewPr varScale="1">
        <p:scale>
          <a:sx n="115" d="100"/>
          <a:sy n="115" d="100"/>
        </p:scale>
        <p:origin x="105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D486B0-C90B-4D94-A690-92B2BB1D022F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20EA7F-D1C9-4817-A737-8B3508AF94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00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042353"/>
            <a:ext cx="10515600" cy="2387600"/>
          </a:xfrm>
        </p:spPr>
        <p:txBody>
          <a:bodyPr anchor="ctr" anchorCtr="0">
            <a:normAutofit/>
          </a:bodyPr>
          <a:lstStyle>
            <a:lvl1pPr algn="ctr">
              <a:lnSpc>
                <a:spcPct val="90000"/>
              </a:lnSpc>
              <a:spcAft>
                <a:spcPts val="0"/>
              </a:spcAft>
              <a:defRPr sz="4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01270"/>
            <a:ext cx="9144000" cy="1655762"/>
          </a:xfrm>
        </p:spPr>
        <p:txBody>
          <a:bodyPr anchor="ctr" anchorCtr="1"/>
          <a:lstStyle>
            <a:lvl1pPr marL="0" indent="0" algn="ctr">
              <a:buNone/>
              <a:defRPr sz="2400">
                <a:solidFill>
                  <a:srgbClr val="00006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Line 60"/>
          <p:cNvSpPr>
            <a:spLocks noChangeShapeType="1"/>
          </p:cNvSpPr>
          <p:nvPr userDrawn="1"/>
        </p:nvSpPr>
        <p:spPr bwMode="ltGray">
          <a:xfrm flipH="1">
            <a:off x="4886946" y="3658741"/>
            <a:ext cx="2377017" cy="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Wingdings" pitchFamily="2" charset="2"/>
              <a:buChar char="•"/>
              <a:defRPr/>
            </a:pPr>
            <a:endParaRPr lang="en-US" sz="2000">
              <a:solidFill>
                <a:srgbClr val="40458C"/>
              </a:solidFill>
            </a:endParaRPr>
          </a:p>
        </p:txBody>
      </p:sp>
      <p:sp>
        <p:nvSpPr>
          <p:cNvPr id="9" name="Line 61"/>
          <p:cNvSpPr>
            <a:spLocks noChangeShapeType="1"/>
          </p:cNvSpPr>
          <p:nvPr userDrawn="1"/>
        </p:nvSpPr>
        <p:spPr bwMode="ltGray">
          <a:xfrm>
            <a:off x="6077267" y="3536821"/>
            <a:ext cx="0" cy="243840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Wingdings" pitchFamily="2" charset="2"/>
              <a:buChar char="•"/>
              <a:defRPr/>
            </a:pPr>
            <a:endParaRPr lang="en-US" sz="2000">
              <a:solidFill>
                <a:srgbClr val="40458C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5959011" y="3534081"/>
            <a:ext cx="246580" cy="246580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lvl="0" fontAlgn="base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Wingdings" pitchFamily="2" charset="2"/>
              <a:buChar char="•"/>
            </a:pPr>
            <a:endParaRPr lang="en-US" sz="2000">
              <a:solidFill>
                <a:srgbClr val="4045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4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0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415" y="365125"/>
            <a:ext cx="11223171" cy="13255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415" y="1825625"/>
            <a:ext cx="11223171" cy="435133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4415" y="6355442"/>
            <a:ext cx="2743200" cy="365125"/>
          </a:xfrm>
        </p:spPr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64386" y="6355441"/>
            <a:ext cx="2743200" cy="365125"/>
          </a:xfrm>
        </p:spPr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484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61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4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6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97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56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E384-935C-44CA-AE03-23C8513BF185}" type="datetimeFigureOut">
              <a:rPr lang="en-US" smtClean="0"/>
              <a:t>6/3/23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6B0C5-7383-482A-BA2C-FE7E324349F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762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7156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q"/>
        <a:defRPr sz="2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1pPr>
      <a:lvl2pPr marL="822960" indent="-36576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o"/>
        <a:defRPr sz="24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msyksphinz.hatenablog.com/entry/2019/02/20/04000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795130"/>
            <a:ext cx="10515600" cy="279289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Modern Systems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What Are FPGAs</a:t>
            </a:r>
            <a:br>
              <a:rPr lang="en-US" sz="4000" dirty="0">
                <a:solidFill>
                  <a:srgbClr val="000000"/>
                </a:solidFill>
              </a:rPr>
            </a:br>
            <a:r>
              <a:rPr lang="en-US" sz="4000" dirty="0">
                <a:solidFill>
                  <a:srgbClr val="000000"/>
                </a:solidFill>
              </a:rPr>
              <a:t>and Why Should You Care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6608" y="3880502"/>
            <a:ext cx="9144000" cy="707012"/>
          </a:xfrm>
        </p:spPr>
        <p:txBody>
          <a:bodyPr>
            <a:normAutofit/>
          </a:bodyPr>
          <a:lstStyle/>
          <a:p>
            <a:r>
              <a:rPr lang="en-US" dirty="0"/>
              <a:t>Slides adapted from: Sang-Woo Jun, UCI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C238CBA1-EE85-5942-BDBC-BF5DE1607AD3}"/>
              </a:ext>
            </a:extLst>
          </p:cNvPr>
          <p:cNvSpPr txBox="1">
            <a:spLocks/>
          </p:cNvSpPr>
          <p:nvPr/>
        </p:nvSpPr>
        <p:spPr>
          <a:xfrm>
            <a:off x="838200" y="5471558"/>
            <a:ext cx="9144000" cy="707012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2400" kern="1200">
                <a:solidFill>
                  <a:srgbClr val="00006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sz="20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FPGA Workshop 3-4 June, Dr. Muhammad Yasin</a:t>
            </a:r>
          </a:p>
        </p:txBody>
      </p:sp>
    </p:spTree>
    <p:extLst>
      <p:ext uri="{BB962C8B-B14F-4D97-AF65-F5344CB8AC3E}">
        <p14:creationId xmlns:p14="http://schemas.microsoft.com/office/powerpoint/2010/main" val="419480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730515" y="2180802"/>
            <a:ext cx="4234546" cy="405036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FPGA Architecture – DSP Blocks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1029284" y="2385443"/>
            <a:ext cx="3628902" cy="3654101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68510" y="2308441"/>
            <a:ext cx="3753442" cy="3797542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92521" y="2780079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92521" y="3434316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727067" y="3421514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4415" y="4087441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30319" y="4082153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5340666" y="1825626"/>
            <a:ext cx="6366920" cy="2787014"/>
          </a:xfrm>
        </p:spPr>
        <p:txBody>
          <a:bodyPr>
            <a:normAutofit/>
          </a:bodyPr>
          <a:lstStyle/>
          <a:p>
            <a:r>
              <a:rPr lang="en-US" dirty="0"/>
              <a:t>CLBs act as gates – Many needed to implement high-level logic</a:t>
            </a:r>
          </a:p>
          <a:p>
            <a:r>
              <a:rPr lang="en-US" dirty="0"/>
              <a:t>Arithmetic operation provided as efficient ALU blocks</a:t>
            </a:r>
          </a:p>
          <a:p>
            <a:pPr lvl="1"/>
            <a:r>
              <a:rPr lang="en-US" dirty="0"/>
              <a:t>“Digital Signal Processing (DSP) blocks”</a:t>
            </a:r>
          </a:p>
          <a:p>
            <a:pPr lvl="1"/>
            <a:r>
              <a:rPr lang="en-US" dirty="0"/>
              <a:t>Each block provides an adder + multiplier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962602" y="1495167"/>
            <a:ext cx="147316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“DSP block”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2617" y="4820515"/>
            <a:ext cx="3090376" cy="13689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/>
          <p:cNvCxnSpPr>
            <a:stCxn id="137" idx="2"/>
          </p:cNvCxnSpPr>
          <p:nvPr/>
        </p:nvCxnSpPr>
        <p:spPr>
          <a:xfrm flipH="1">
            <a:off x="2502442" y="1864499"/>
            <a:ext cx="196740" cy="51066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352953" y="5072085"/>
            <a:ext cx="782320" cy="782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×</a:t>
            </a:r>
          </a:p>
        </p:txBody>
      </p:sp>
      <p:sp>
        <p:nvSpPr>
          <p:cNvPr id="143" name="Oval 142"/>
          <p:cNvSpPr/>
          <p:nvPr/>
        </p:nvSpPr>
        <p:spPr>
          <a:xfrm>
            <a:off x="8829513" y="5072085"/>
            <a:ext cx="782320" cy="78232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+/-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622365" y="5567835"/>
            <a:ext cx="730588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H="1">
            <a:off x="6622365" y="5302387"/>
            <a:ext cx="730588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>
            <a:off x="8135273" y="5449167"/>
            <a:ext cx="730588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143" idx="4"/>
          </p:cNvCxnSpPr>
          <p:nvPr/>
        </p:nvCxnSpPr>
        <p:spPr>
          <a:xfrm flipV="1">
            <a:off x="6622365" y="5854405"/>
            <a:ext cx="2598308" cy="143408"/>
          </a:xfrm>
          <a:prstGeom prst="bentConnector2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/>
          <p:cNvCxnSpPr>
            <a:endCxn id="143" idx="0"/>
          </p:cNvCxnSpPr>
          <p:nvPr/>
        </p:nvCxnSpPr>
        <p:spPr>
          <a:xfrm>
            <a:off x="6622365" y="4962068"/>
            <a:ext cx="2598308" cy="110017"/>
          </a:xfrm>
          <a:prstGeom prst="bentConnector2">
            <a:avLst/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>
            <a:stCxn id="3" idx="6"/>
          </p:cNvCxnSpPr>
          <p:nvPr/>
        </p:nvCxnSpPr>
        <p:spPr>
          <a:xfrm>
            <a:off x="8135273" y="5463245"/>
            <a:ext cx="2221074" cy="621927"/>
          </a:xfrm>
          <a:prstGeom prst="bentConnector3">
            <a:avLst>
              <a:gd name="adj1" fmla="val 9288"/>
            </a:avLst>
          </a:prstGeom>
          <a:ln w="19050">
            <a:solidFill>
              <a:srgbClr val="0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>
            <a:off x="9611833" y="5463245"/>
            <a:ext cx="730588" cy="0"/>
          </a:xfrm>
          <a:prstGeom prst="line">
            <a:avLst/>
          </a:prstGeom>
          <a:ln w="19050">
            <a:solidFill>
              <a:srgbClr val="0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383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730515" y="2180802"/>
            <a:ext cx="4234546" cy="405036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FPGA Architecture – Block RAM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1029284" y="2385443"/>
            <a:ext cx="3628902" cy="3654101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68510" y="2308441"/>
            <a:ext cx="3753442" cy="3797542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92521" y="2780079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92521" y="3434316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727067" y="3421514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4415" y="4087441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30319" y="4082153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5340666" y="1825626"/>
            <a:ext cx="6366920" cy="2787014"/>
          </a:xfrm>
        </p:spPr>
        <p:txBody>
          <a:bodyPr>
            <a:normAutofit/>
          </a:bodyPr>
          <a:lstStyle/>
          <a:p>
            <a:r>
              <a:rPr lang="en-US" dirty="0"/>
              <a:t>CLB can act as flip-flops</a:t>
            </a:r>
          </a:p>
          <a:p>
            <a:pPr lvl="1"/>
            <a:r>
              <a:rPr lang="en-US" dirty="0"/>
              <a:t>(~1 bit/block) – tiny!</a:t>
            </a:r>
          </a:p>
          <a:p>
            <a:r>
              <a:rPr lang="en-US" dirty="0"/>
              <a:t>Some on-chip SRAM provided as blocks</a:t>
            </a:r>
          </a:p>
          <a:p>
            <a:pPr lvl="1"/>
            <a:r>
              <a:rPr lang="en-US" dirty="0"/>
              <a:t>~18/36 Kbit/block, MBs per chip</a:t>
            </a:r>
          </a:p>
          <a:p>
            <a:pPr lvl="1"/>
            <a:r>
              <a:rPr lang="en-US" dirty="0"/>
              <a:t>Massively parallel access to data → multi-TB/s bandwidth</a:t>
            </a:r>
          </a:p>
          <a:p>
            <a:pPr lvl="1"/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2529736" y="1515724"/>
            <a:ext cx="159659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“Block RAM”</a:t>
            </a:r>
          </a:p>
        </p:txBody>
      </p:sp>
      <p:cxnSp>
        <p:nvCxnSpPr>
          <p:cNvPr id="138" name="Straight Arrow Connector 137"/>
          <p:cNvCxnSpPr>
            <a:stCxn id="137" idx="2"/>
          </p:cNvCxnSpPr>
          <p:nvPr/>
        </p:nvCxnSpPr>
        <p:spPr>
          <a:xfrm flipH="1">
            <a:off x="3131289" y="1885056"/>
            <a:ext cx="196740" cy="51066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26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730515" y="2180802"/>
            <a:ext cx="4234546" cy="405036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FPGA Architecture – Hard Cores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1029284" y="2385443"/>
            <a:ext cx="3628902" cy="3654101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68510" y="2308441"/>
            <a:ext cx="3753442" cy="3797542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92521" y="2780079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92521" y="3434316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727067" y="3421514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4415" y="4087441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30319" y="4082153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Content Placeholder 2"/>
          <p:cNvSpPr>
            <a:spLocks noGrp="1"/>
          </p:cNvSpPr>
          <p:nvPr>
            <p:ph idx="1"/>
          </p:nvPr>
        </p:nvSpPr>
        <p:spPr>
          <a:xfrm>
            <a:off x="5340666" y="1825626"/>
            <a:ext cx="6366920" cy="3613656"/>
          </a:xfrm>
        </p:spPr>
        <p:txBody>
          <a:bodyPr>
            <a:normAutofit/>
          </a:bodyPr>
          <a:lstStyle/>
          <a:p>
            <a:r>
              <a:rPr lang="en-US" dirty="0"/>
              <a:t>Some functions are provided as efficient, non-configurable “hard cores”</a:t>
            </a:r>
          </a:p>
          <a:p>
            <a:pPr lvl="1"/>
            <a:r>
              <a:rPr lang="en-US" dirty="0"/>
              <a:t>Multi-core ARM cores (“</a:t>
            </a:r>
            <a:r>
              <a:rPr lang="en-US" dirty="0" err="1"/>
              <a:t>Zynq</a:t>
            </a:r>
            <a:r>
              <a:rPr lang="en-US" dirty="0"/>
              <a:t>” series)</a:t>
            </a:r>
          </a:p>
          <a:p>
            <a:pPr lvl="1"/>
            <a:r>
              <a:rPr lang="en-US" dirty="0"/>
              <a:t>Multi-Gigabit Transceivers</a:t>
            </a:r>
          </a:p>
          <a:p>
            <a:pPr lvl="1"/>
            <a:r>
              <a:rPr lang="en-US" dirty="0" err="1"/>
              <a:t>PCIe</a:t>
            </a:r>
            <a:r>
              <a:rPr lang="en-US" dirty="0"/>
              <a:t>/Ethernet PHY</a:t>
            </a:r>
          </a:p>
          <a:p>
            <a:pPr lvl="1"/>
            <a:r>
              <a:rPr lang="en-US" dirty="0"/>
              <a:t>Memory controllers</a:t>
            </a:r>
          </a:p>
          <a:p>
            <a:pPr lvl="1"/>
            <a:r>
              <a:rPr lang="en-US" dirty="0"/>
              <a:t>…</a:t>
            </a:r>
          </a:p>
        </p:txBody>
      </p:sp>
      <p:sp>
        <p:nvSpPr>
          <p:cNvPr id="80" name="Rectangle 79"/>
          <p:cNvSpPr/>
          <p:nvPr/>
        </p:nvSpPr>
        <p:spPr>
          <a:xfrm>
            <a:off x="1028658" y="4989886"/>
            <a:ext cx="1041269" cy="1049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ARM</a:t>
            </a:r>
          </a:p>
        </p:txBody>
      </p:sp>
      <p:sp>
        <p:nvSpPr>
          <p:cNvPr id="82" name="Rectangle 81"/>
          <p:cNvSpPr/>
          <p:nvPr/>
        </p:nvSpPr>
        <p:spPr>
          <a:xfrm>
            <a:off x="3616325" y="4989886"/>
            <a:ext cx="1041269" cy="1049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PCIe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616310" y="4340569"/>
            <a:ext cx="1041269" cy="3964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Ethernet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610445" y="2382880"/>
            <a:ext cx="1041269" cy="3964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Memory</a:t>
            </a:r>
          </a:p>
        </p:txBody>
      </p:sp>
    </p:spTree>
    <p:extLst>
      <p:ext uri="{BB962C8B-B14F-4D97-AF65-F5344CB8AC3E}">
        <p14:creationId xmlns:p14="http://schemas.microsoft.com/office/powerpoint/2010/main" val="323084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Accelerator Card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2670048" y="3035808"/>
            <a:ext cx="5486400" cy="2807208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15640" y="5843016"/>
            <a:ext cx="2014728" cy="569976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PCIe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8416" y="3897820"/>
            <a:ext cx="1789176" cy="15819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FPGA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6984" y="3828288"/>
            <a:ext cx="1929384" cy="61264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DRAM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6984" y="4617720"/>
            <a:ext cx="1929384" cy="61264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</a:rPr>
              <a:t>DRAM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8662" y="4010406"/>
            <a:ext cx="842772" cy="4305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1GbE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28416" y="2911602"/>
            <a:ext cx="1789176" cy="4305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FMC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29584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665550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01516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937482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073448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09415" y="3342132"/>
            <a:ext cx="0" cy="55568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Up-Down Arrow 18"/>
          <p:cNvSpPr/>
          <p:nvPr/>
        </p:nvSpPr>
        <p:spPr>
          <a:xfrm>
            <a:off x="4426953" y="3342132"/>
            <a:ext cx="231775" cy="555688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Up-Down Arrow 19"/>
          <p:cNvSpPr/>
          <p:nvPr/>
        </p:nvSpPr>
        <p:spPr>
          <a:xfrm>
            <a:off x="4729773" y="3342132"/>
            <a:ext cx="231775" cy="555688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1" name="Up-Down Arrow 20"/>
          <p:cNvSpPr/>
          <p:nvPr/>
        </p:nvSpPr>
        <p:spPr>
          <a:xfrm>
            <a:off x="4111408" y="5472430"/>
            <a:ext cx="276556" cy="377888"/>
          </a:xfrm>
          <a:prstGeom prst="upDownArrow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48662" y="4810220"/>
            <a:ext cx="842772" cy="4305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40GbE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3215640" y="1782255"/>
            <a:ext cx="6366920" cy="1033398"/>
          </a:xfrm>
        </p:spPr>
        <p:txBody>
          <a:bodyPr>
            <a:normAutofit/>
          </a:bodyPr>
          <a:lstStyle/>
          <a:p>
            <a:r>
              <a:rPr lang="en-US" dirty="0"/>
              <a:t>“FPGA Mezzanine Card” Expansion</a:t>
            </a:r>
          </a:p>
          <a:p>
            <a:pPr lvl="1"/>
            <a:r>
              <a:rPr lang="en-US" dirty="0"/>
              <a:t>Network Ports, Memory, Storage, </a:t>
            </a:r>
            <a:r>
              <a:rPr lang="en-US" dirty="0" err="1"/>
              <a:t>PCIe</a:t>
            </a:r>
            <a:r>
              <a:rPr lang="en-US" dirty="0"/>
              <a:t>, …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5493" y="2535227"/>
            <a:ext cx="26316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General-Purpose I/O Pins</a:t>
            </a:r>
          </a:p>
        </p:txBody>
      </p:sp>
      <p:cxnSp>
        <p:nvCxnSpPr>
          <p:cNvPr id="25" name="Straight Arrow Connector 24"/>
          <p:cNvCxnSpPr>
            <a:stCxn id="24" idx="2"/>
          </p:cNvCxnSpPr>
          <p:nvPr/>
        </p:nvCxnSpPr>
        <p:spPr>
          <a:xfrm>
            <a:off x="2051334" y="2843004"/>
            <a:ext cx="1358151" cy="752972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92750" y="2632082"/>
            <a:ext cx="271318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Multi-Gigabit Transceivers</a:t>
            </a:r>
          </a:p>
        </p:txBody>
      </p:sp>
      <p:cxnSp>
        <p:nvCxnSpPr>
          <p:cNvPr id="27" name="Straight Arrow Connector 26"/>
          <p:cNvCxnSpPr>
            <a:stCxn id="26" idx="2"/>
          </p:cNvCxnSpPr>
          <p:nvPr/>
        </p:nvCxnSpPr>
        <p:spPr>
          <a:xfrm flipH="1">
            <a:off x="4991827" y="2939859"/>
            <a:ext cx="1857513" cy="66827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470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Accelerator Card (VCU108)</a:t>
            </a:r>
          </a:p>
        </p:txBody>
      </p:sp>
      <p:pic>
        <p:nvPicPr>
          <p:cNvPr id="1026" name="Picture 2" descr="VCU108 Base Boar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12" y="1290078"/>
            <a:ext cx="9279817" cy="54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910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FPGAs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Languages and tools overlap with ASIC/VLSI design</a:t>
            </a:r>
          </a:p>
          <a:p>
            <a:r>
              <a:rPr lang="en-US" dirty="0"/>
              <a:t>FPGAs for acceleration typically done with either</a:t>
            </a:r>
          </a:p>
          <a:p>
            <a:pPr lvl="1"/>
            <a:r>
              <a:rPr lang="en-US" dirty="0"/>
              <a:t>Hardware Description Languages (HDL): Register-Transfer Level (RTL) languages</a:t>
            </a:r>
          </a:p>
          <a:p>
            <a:pPr lvl="1"/>
            <a:r>
              <a:rPr lang="en-US" dirty="0"/>
              <a:t>High-Level Synthesis: Compiler translates software programming languages to RTL</a:t>
            </a:r>
          </a:p>
          <a:p>
            <a:r>
              <a:rPr lang="en-US" dirty="0"/>
              <a:t>RTL models a circuit using:</a:t>
            </a:r>
          </a:p>
          <a:p>
            <a:pPr lvl="1"/>
            <a:r>
              <a:rPr lang="en-US" dirty="0"/>
              <a:t>Registers (state), and</a:t>
            </a:r>
          </a:p>
          <a:p>
            <a:pPr lvl="1"/>
            <a:r>
              <a:rPr lang="en-US" dirty="0"/>
              <a:t>Combinational logic (computation)</a:t>
            </a:r>
          </a:p>
        </p:txBody>
      </p:sp>
    </p:spTree>
    <p:extLst>
      <p:ext uri="{BB962C8B-B14F-4D97-AF65-F5344CB8AC3E}">
        <p14:creationId xmlns:p14="http://schemas.microsoft.com/office/powerpoint/2010/main" val="3517490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Description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415" y="1825625"/>
            <a:ext cx="11223171" cy="1212215"/>
          </a:xfrm>
        </p:spPr>
        <p:txBody>
          <a:bodyPr/>
          <a:lstStyle/>
          <a:p>
            <a:r>
              <a:rPr lang="en-US" dirty="0"/>
              <a:t>Software programming languages: Describes process</a:t>
            </a:r>
          </a:p>
          <a:p>
            <a:r>
              <a:rPr lang="en-US" dirty="0"/>
              <a:t>Hardware description languages: Describes structure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44640" y="2894837"/>
            <a:ext cx="38763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65760"/>
            <a:r>
              <a:rPr lang="en-US" dirty="0"/>
              <a:t>FIFO#(Float) </a:t>
            </a:r>
            <a:r>
              <a:rPr lang="en-US" dirty="0" err="1"/>
              <a:t>input_queue</a:t>
            </a:r>
            <a:r>
              <a:rPr lang="en-US" dirty="0"/>
              <a:t> &lt;- </a:t>
            </a:r>
            <a:r>
              <a:rPr lang="en-US" dirty="0" err="1"/>
              <a:t>mkFIFO</a:t>
            </a:r>
            <a:r>
              <a:rPr lang="en-US" dirty="0"/>
              <a:t>;</a:t>
            </a:r>
          </a:p>
          <a:p>
            <a:pPr defTabSz="365760"/>
            <a:r>
              <a:rPr lang="en-US" dirty="0"/>
              <a:t>FIFO#(Float) </a:t>
            </a:r>
            <a:r>
              <a:rPr lang="en-US" dirty="0" err="1"/>
              <a:t>output_queue</a:t>
            </a:r>
            <a:r>
              <a:rPr lang="en-US" dirty="0"/>
              <a:t> &lt;- </a:t>
            </a:r>
            <a:r>
              <a:rPr lang="en-US" dirty="0" err="1"/>
              <a:t>mkFIFO</a:t>
            </a:r>
            <a:r>
              <a:rPr lang="en-US" dirty="0"/>
              <a:t>;</a:t>
            </a:r>
          </a:p>
          <a:p>
            <a:pPr defTabSz="365760"/>
            <a:r>
              <a:rPr lang="en-US" dirty="0" err="1"/>
              <a:t>Reg</a:t>
            </a:r>
            <a:r>
              <a:rPr lang="en-US" dirty="0"/>
              <a:t>#(Float) factor &lt;- </a:t>
            </a:r>
            <a:r>
              <a:rPr lang="en-US" dirty="0" err="1"/>
              <a:t>mkReg</a:t>
            </a:r>
            <a:r>
              <a:rPr lang="en-US" dirty="0"/>
              <a:t>;</a:t>
            </a:r>
          </a:p>
          <a:p>
            <a:pPr defTabSz="365760"/>
            <a:r>
              <a:rPr lang="en-US" dirty="0" err="1"/>
              <a:t>FloatMultIfc</a:t>
            </a:r>
            <a:r>
              <a:rPr lang="en-US" dirty="0"/>
              <a:t> </a:t>
            </a:r>
            <a:r>
              <a:rPr lang="en-US" dirty="0" err="1"/>
              <a:t>mult</a:t>
            </a:r>
            <a:r>
              <a:rPr lang="en-US" dirty="0"/>
              <a:t> &lt;- </a:t>
            </a:r>
            <a:r>
              <a:rPr lang="en-US" dirty="0" err="1"/>
              <a:t>mkFloatMult</a:t>
            </a:r>
            <a:r>
              <a:rPr lang="en-US" dirty="0"/>
              <a:t>;</a:t>
            </a:r>
          </a:p>
          <a:p>
            <a:pPr defTabSz="365760"/>
            <a:endParaRPr lang="en-US" dirty="0"/>
          </a:p>
          <a:p>
            <a:pPr defTabSz="365760"/>
            <a:r>
              <a:rPr lang="en-US" dirty="0"/>
              <a:t>rule in;</a:t>
            </a:r>
          </a:p>
          <a:p>
            <a:pPr defTabSz="365760"/>
            <a:r>
              <a:rPr lang="en-US" dirty="0"/>
              <a:t>	</a:t>
            </a:r>
            <a:r>
              <a:rPr lang="en-US" dirty="0" err="1"/>
              <a:t>mult.enq</a:t>
            </a:r>
            <a:r>
              <a:rPr lang="en-US" dirty="0"/>
              <a:t>(factor, </a:t>
            </a:r>
            <a:r>
              <a:rPr lang="en-US" dirty="0" err="1"/>
              <a:t>input_queue.first</a:t>
            </a:r>
            <a:r>
              <a:rPr lang="en-US" dirty="0"/>
              <a:t>);</a:t>
            </a:r>
          </a:p>
          <a:p>
            <a:pPr defTabSz="365760"/>
            <a:r>
              <a:rPr lang="en-US" dirty="0"/>
              <a:t>	</a:t>
            </a:r>
            <a:r>
              <a:rPr lang="en-US" dirty="0" err="1"/>
              <a:t>input_queue.deq</a:t>
            </a:r>
            <a:r>
              <a:rPr lang="en-US" dirty="0"/>
              <a:t>;</a:t>
            </a:r>
          </a:p>
          <a:p>
            <a:pPr defTabSz="365760"/>
            <a:r>
              <a:rPr lang="en-US" dirty="0" err="1"/>
              <a:t>endrule</a:t>
            </a:r>
            <a:endParaRPr lang="en-US" dirty="0"/>
          </a:p>
          <a:p>
            <a:pPr defTabSz="365760"/>
            <a:r>
              <a:rPr lang="en-US" dirty="0"/>
              <a:t>rule out;</a:t>
            </a:r>
          </a:p>
          <a:p>
            <a:pPr defTabSz="365760"/>
            <a:r>
              <a:rPr lang="en-US" dirty="0"/>
              <a:t>	ret &lt;- </a:t>
            </a:r>
            <a:r>
              <a:rPr lang="en-US" dirty="0" err="1"/>
              <a:t>mult.result</a:t>
            </a:r>
            <a:r>
              <a:rPr lang="en-US" dirty="0"/>
              <a:t>;</a:t>
            </a:r>
          </a:p>
          <a:p>
            <a:pPr defTabSz="365760"/>
            <a:r>
              <a:rPr lang="en-US" dirty="0"/>
              <a:t>	</a:t>
            </a:r>
            <a:r>
              <a:rPr lang="en-US" dirty="0" err="1"/>
              <a:t>output_queue.enq</a:t>
            </a:r>
            <a:r>
              <a:rPr lang="en-US" dirty="0"/>
              <a:t>(ret);</a:t>
            </a:r>
          </a:p>
          <a:p>
            <a:pPr defTabSz="365760"/>
            <a:r>
              <a:rPr lang="en-US" dirty="0" err="1"/>
              <a:t>endrule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1375" y="2894837"/>
            <a:ext cx="42991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 err="1"/>
              <a:t>std</a:t>
            </a:r>
            <a:r>
              <a:rPr lang="en-US" dirty="0"/>
              <a:t>::queue&lt;float&gt; </a:t>
            </a:r>
            <a:r>
              <a:rPr lang="en-US" dirty="0" err="1"/>
              <a:t>input_queue</a:t>
            </a:r>
            <a:r>
              <a:rPr lang="en-US" dirty="0"/>
              <a:t>;</a:t>
            </a:r>
          </a:p>
          <a:p>
            <a:pPr defTabSz="457200"/>
            <a:r>
              <a:rPr lang="en-US" dirty="0" err="1"/>
              <a:t>std</a:t>
            </a:r>
            <a:r>
              <a:rPr lang="en-US" dirty="0"/>
              <a:t>::queue&lt;float&gt; </a:t>
            </a:r>
            <a:r>
              <a:rPr lang="en-US" dirty="0" err="1"/>
              <a:t>output_queue</a:t>
            </a:r>
            <a:r>
              <a:rPr lang="en-US" dirty="0"/>
              <a:t>;</a:t>
            </a:r>
          </a:p>
          <a:p>
            <a:pPr defTabSz="457200"/>
            <a:r>
              <a:rPr lang="en-US" dirty="0"/>
              <a:t>float factor;</a:t>
            </a:r>
          </a:p>
          <a:p>
            <a:pPr defTabSz="457200"/>
            <a:endParaRPr lang="en-US" dirty="0"/>
          </a:p>
          <a:p>
            <a:pPr defTabSz="457200"/>
            <a:r>
              <a:rPr lang="en-US" dirty="0"/>
              <a:t>while (true) {</a:t>
            </a:r>
          </a:p>
          <a:p>
            <a:pPr defTabSz="457200"/>
            <a:r>
              <a:rPr lang="en-US" dirty="0"/>
              <a:t>	if ( !</a:t>
            </a:r>
            <a:r>
              <a:rPr lang="en-US" dirty="0" err="1"/>
              <a:t>input_queue.empty</a:t>
            </a:r>
            <a:r>
              <a:rPr lang="en-US" dirty="0"/>
              <a:t>() ) {</a:t>
            </a:r>
          </a:p>
          <a:p>
            <a:pPr defTabSz="457200"/>
            <a:r>
              <a:rPr lang="en-US" dirty="0"/>
              <a:t>		ret = </a:t>
            </a:r>
            <a:r>
              <a:rPr lang="en-US" dirty="0" err="1"/>
              <a:t>input_queue.front</a:t>
            </a:r>
            <a:r>
              <a:rPr lang="en-US" dirty="0"/>
              <a:t>() * factor;</a:t>
            </a:r>
          </a:p>
          <a:p>
            <a:pPr defTabSz="457200"/>
            <a:r>
              <a:rPr lang="en-US" dirty="0"/>
              <a:t>		</a:t>
            </a:r>
            <a:r>
              <a:rPr lang="en-US" dirty="0" err="1"/>
              <a:t>output_queue.push</a:t>
            </a:r>
            <a:r>
              <a:rPr lang="en-US" dirty="0"/>
              <a:t>(ret)</a:t>
            </a:r>
          </a:p>
          <a:p>
            <a:pPr defTabSz="457200"/>
            <a:r>
              <a:rPr lang="en-US" dirty="0"/>
              <a:t>		</a:t>
            </a:r>
            <a:r>
              <a:rPr lang="en-US" dirty="0" err="1"/>
              <a:t>input_queue.pop</a:t>
            </a:r>
            <a:r>
              <a:rPr lang="en-US" dirty="0"/>
              <a:t>();</a:t>
            </a:r>
          </a:p>
          <a:p>
            <a:pPr defTabSz="457200"/>
            <a:r>
              <a:rPr lang="en-US" dirty="0"/>
              <a:t>	}</a:t>
            </a:r>
          </a:p>
          <a:p>
            <a:pPr defTabSz="457200"/>
            <a:r>
              <a:rPr lang="en-US" dirty="0"/>
              <a:t>} 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3616960" y="3037840"/>
            <a:ext cx="193040" cy="72136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0000" y="3235013"/>
            <a:ext cx="17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Exists in memory</a:t>
            </a:r>
          </a:p>
        </p:txBody>
      </p:sp>
      <p:sp>
        <p:nvSpPr>
          <p:cNvPr id="13" name="Right Brace 12"/>
          <p:cNvSpPr/>
          <p:nvPr/>
        </p:nvSpPr>
        <p:spPr>
          <a:xfrm>
            <a:off x="10485120" y="2903304"/>
            <a:ext cx="200624" cy="113021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685744" y="3273198"/>
            <a:ext cx="14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Exists on chip</a:t>
            </a:r>
          </a:p>
        </p:txBody>
      </p:sp>
      <p:sp>
        <p:nvSpPr>
          <p:cNvPr id="15" name="Right Brace 14"/>
          <p:cNvSpPr/>
          <p:nvPr/>
        </p:nvSpPr>
        <p:spPr>
          <a:xfrm>
            <a:off x="10464799" y="4345750"/>
            <a:ext cx="178729" cy="20956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675751" y="5070429"/>
            <a:ext cx="94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Creates </a:t>
            </a:r>
          </a:p>
          <a:p>
            <a:r>
              <a:rPr lang="en-US" dirty="0">
                <a:solidFill>
                  <a:srgbClr val="FF0000"/>
                </a:solidFill>
              </a:rPr>
              <a:t>circuits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4471501" y="3961624"/>
            <a:ext cx="178729" cy="209569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82453" y="4686303"/>
            <a:ext cx="1344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Instructions </a:t>
            </a:r>
          </a:p>
          <a:p>
            <a:r>
              <a:rPr lang="en-US" dirty="0">
                <a:solidFill>
                  <a:srgbClr val="FF0000"/>
                </a:solidFill>
              </a:rPr>
              <a:t>For CPU</a:t>
            </a:r>
          </a:p>
        </p:txBody>
      </p:sp>
    </p:spTree>
    <p:extLst>
      <p:ext uri="{BB962C8B-B14F-4D97-AF65-F5344CB8AC3E}">
        <p14:creationId xmlns:p14="http://schemas.microsoft.com/office/powerpoint/2010/main" val="3885180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Hardware Description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Verilog: Most widely used in industry</a:t>
            </a:r>
          </a:p>
          <a:p>
            <a:pPr lvl="1"/>
            <a:r>
              <a:rPr lang="en-US" dirty="0"/>
              <a:t>Relatively low-level language supported by everyone</a:t>
            </a:r>
          </a:p>
          <a:p>
            <a:r>
              <a:rPr lang="en-US" dirty="0"/>
              <a:t>Chisel – Compiles to Verilog</a:t>
            </a:r>
          </a:p>
          <a:p>
            <a:pPr lvl="1"/>
            <a:r>
              <a:rPr lang="en-US" dirty="0"/>
              <a:t>Relatively high-level language from Berkeley</a:t>
            </a:r>
          </a:p>
          <a:p>
            <a:pPr lvl="1"/>
            <a:r>
              <a:rPr lang="en-US" dirty="0"/>
              <a:t>Embedded in the Scala programming language</a:t>
            </a:r>
          </a:p>
          <a:p>
            <a:pPr lvl="1"/>
            <a:r>
              <a:rPr lang="en-US" dirty="0"/>
              <a:t>Prominently used in RISC-V development (Rocket core,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 err="1"/>
              <a:t>Bluespec</a:t>
            </a:r>
            <a:r>
              <a:rPr lang="en-US" dirty="0"/>
              <a:t> – Compiles to Verilog</a:t>
            </a:r>
          </a:p>
          <a:p>
            <a:pPr lvl="1"/>
            <a:r>
              <a:rPr lang="en-US" dirty="0"/>
              <a:t>Relatively high-level language from MIT</a:t>
            </a:r>
          </a:p>
          <a:p>
            <a:pPr lvl="1"/>
            <a:r>
              <a:rPr lang="en-US" dirty="0"/>
              <a:t>Supports types, interfaces,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Also active RISC-V development (Piccolo,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8565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translates software programming languages to RTL</a:t>
            </a:r>
          </a:p>
          <a:p>
            <a:r>
              <a:rPr lang="en-US" dirty="0"/>
              <a:t>High-Level Synthesis compiler from Xilinx, Altera/Intel</a:t>
            </a:r>
          </a:p>
          <a:p>
            <a:pPr lvl="1"/>
            <a:r>
              <a:rPr lang="en-US" dirty="0"/>
              <a:t>Compiles C/C++, annotated with </a:t>
            </a:r>
            <a:r>
              <a:rPr lang="en-US" b="1" i="1" dirty="0"/>
              <a:t>#pragma</a:t>
            </a:r>
            <a:r>
              <a:rPr lang="en-US" dirty="0"/>
              <a:t>’s into RTL</a:t>
            </a:r>
          </a:p>
          <a:p>
            <a:pPr lvl="1"/>
            <a:r>
              <a:rPr lang="en-US" dirty="0"/>
              <a:t>Theory/history behind it is a complex can of worms we won’t go into</a:t>
            </a:r>
          </a:p>
          <a:p>
            <a:pPr lvl="1"/>
            <a:r>
              <a:rPr lang="en-US" dirty="0"/>
              <a:t>Personal experience: needs to be HEAVILY annotated to get performance</a:t>
            </a:r>
          </a:p>
          <a:p>
            <a:pPr lvl="1"/>
            <a:r>
              <a:rPr lang="en-US" dirty="0"/>
              <a:t>Anecdote: Naïve RISC-V in </a:t>
            </a:r>
            <a:r>
              <a:rPr lang="en-US" dirty="0" err="1"/>
              <a:t>Vivado</a:t>
            </a:r>
            <a:r>
              <a:rPr lang="en-US" dirty="0"/>
              <a:t> HLS achieves IPC of 0.0002 [1], 0.04 after optimizations [2]</a:t>
            </a:r>
          </a:p>
          <a:p>
            <a:r>
              <a:rPr lang="en-US" dirty="0" err="1"/>
              <a:t>OpenCL</a:t>
            </a:r>
            <a:endParaRPr lang="en-US" dirty="0"/>
          </a:p>
          <a:p>
            <a:pPr lvl="1"/>
            <a:r>
              <a:rPr lang="en-US" dirty="0"/>
              <a:t>Inherently parallel language more efficiently translated to hardware</a:t>
            </a:r>
          </a:p>
          <a:p>
            <a:pPr lvl="1"/>
            <a:r>
              <a:rPr lang="en-US" dirty="0"/>
              <a:t>Stable software interface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211669"/>
            <a:ext cx="6361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[1] </a:t>
            </a:r>
            <a:r>
              <a:rPr lang="en-US" dirty="0">
                <a:hlinkClick r:id="rId2"/>
              </a:rPr>
              <a:t>http://msyksphinz.hatenablog.com/entry/2019/02/20/040000</a:t>
            </a:r>
            <a:endParaRPr lang="en-US" dirty="0"/>
          </a:p>
          <a:p>
            <a:r>
              <a:rPr lang="en-US" dirty="0"/>
              <a:t>[2] http://msyksphinz.hatenablog.com/entry/2019/02/27/040000</a:t>
            </a:r>
          </a:p>
        </p:txBody>
      </p:sp>
    </p:spTree>
    <p:extLst>
      <p:ext uri="{BB962C8B-B14F-4D97-AF65-F5344CB8AC3E}">
        <p14:creationId xmlns:p14="http://schemas.microsoft.com/office/powerpoint/2010/main" val="94871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2434590" y="4447032"/>
            <a:ext cx="7422642" cy="216408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Compilation Toolchain</a:t>
            </a:r>
          </a:p>
        </p:txBody>
      </p:sp>
      <p:sp>
        <p:nvSpPr>
          <p:cNvPr id="4" name="Folded Corner 3"/>
          <p:cNvSpPr/>
          <p:nvPr/>
        </p:nvSpPr>
        <p:spPr>
          <a:xfrm>
            <a:off x="153924" y="1490472"/>
            <a:ext cx="1929384" cy="157276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High-Level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HDL Code</a:t>
            </a:r>
          </a:p>
        </p:txBody>
      </p:sp>
      <p:sp>
        <p:nvSpPr>
          <p:cNvPr id="5" name="Rectangle 4"/>
          <p:cNvSpPr/>
          <p:nvPr/>
        </p:nvSpPr>
        <p:spPr>
          <a:xfrm>
            <a:off x="291084" y="3404616"/>
            <a:ext cx="1655064" cy="10424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Language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Compiler</a:t>
            </a:r>
          </a:p>
        </p:txBody>
      </p:sp>
      <p:sp>
        <p:nvSpPr>
          <p:cNvPr id="6" name="Folded Corner 5"/>
          <p:cNvSpPr/>
          <p:nvPr/>
        </p:nvSpPr>
        <p:spPr>
          <a:xfrm>
            <a:off x="153924" y="4788408"/>
            <a:ext cx="1929384" cy="157276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Verilog/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VHDL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5872" y="5053584"/>
            <a:ext cx="1655064" cy="10424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Synthesize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5141976" y="4788408"/>
            <a:ext cx="1929384" cy="157276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Netlist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7772400" y="5053584"/>
            <a:ext cx="1655064" cy="10424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Map/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Place/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Route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10128504" y="4788408"/>
            <a:ext cx="1929384" cy="157276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rgbClr val="000000"/>
                </a:solidFill>
              </a:rPr>
              <a:t>Bitfile</a:t>
            </a:r>
            <a:endParaRPr lang="en-US" sz="2400" dirty="0">
              <a:solidFill>
                <a:srgbClr val="000000"/>
              </a:solidFill>
            </a:endParaRPr>
          </a:p>
        </p:txBody>
      </p:sp>
      <p:cxnSp>
        <p:nvCxnSpPr>
          <p:cNvPr id="12" name="Straight Arrow Connector 11"/>
          <p:cNvCxnSpPr>
            <a:stCxn id="4" idx="2"/>
            <a:endCxn id="5" idx="0"/>
          </p:cNvCxnSpPr>
          <p:nvPr/>
        </p:nvCxnSpPr>
        <p:spPr>
          <a:xfrm>
            <a:off x="1118616" y="3063240"/>
            <a:ext cx="0" cy="34137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>
            <a:off x="1118616" y="4447032"/>
            <a:ext cx="0" cy="34137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083308" y="5574792"/>
            <a:ext cx="702564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3"/>
            <a:endCxn id="8" idx="1"/>
          </p:cNvCxnSpPr>
          <p:nvPr/>
        </p:nvCxnSpPr>
        <p:spPr>
          <a:xfrm>
            <a:off x="4440936" y="5574792"/>
            <a:ext cx="701040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3"/>
            <a:endCxn id="9" idx="1"/>
          </p:cNvCxnSpPr>
          <p:nvPr/>
        </p:nvCxnSpPr>
        <p:spPr>
          <a:xfrm>
            <a:off x="7071360" y="5574792"/>
            <a:ext cx="701040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  <a:endCxn id="10" idx="1"/>
          </p:cNvCxnSpPr>
          <p:nvPr/>
        </p:nvCxnSpPr>
        <p:spPr>
          <a:xfrm>
            <a:off x="9427464" y="5574792"/>
            <a:ext cx="701040" cy="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434590" y="1853047"/>
            <a:ext cx="4145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High-level language vendor tool</a:t>
            </a:r>
          </a:p>
        </p:txBody>
      </p:sp>
      <p:cxnSp>
        <p:nvCxnSpPr>
          <p:cNvPr id="30" name="Straight Arrow Connector 29"/>
          <p:cNvCxnSpPr>
            <a:stCxn id="28" idx="2"/>
          </p:cNvCxnSpPr>
          <p:nvPr/>
        </p:nvCxnSpPr>
        <p:spPr>
          <a:xfrm flipH="1">
            <a:off x="2083308" y="2314712"/>
            <a:ext cx="2423997" cy="117829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34590" y="3981504"/>
            <a:ext cx="543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FPGA Vendor toolchain (Few open source)</a:t>
            </a:r>
          </a:p>
        </p:txBody>
      </p:sp>
      <p:sp>
        <p:nvSpPr>
          <p:cNvPr id="21" name="Folded Corner 20"/>
          <p:cNvSpPr/>
          <p:nvPr/>
        </p:nvSpPr>
        <p:spPr>
          <a:xfrm>
            <a:off x="7635240" y="2250240"/>
            <a:ext cx="1929384" cy="1572768"/>
          </a:xfrm>
          <a:prstGeom prst="foldedCorner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Constraint 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File</a:t>
            </a:r>
          </a:p>
        </p:txBody>
      </p:sp>
      <p:cxnSp>
        <p:nvCxnSpPr>
          <p:cNvPr id="23" name="Straight Arrow Connector 22"/>
          <p:cNvCxnSpPr>
            <a:stCxn id="21" idx="2"/>
            <a:endCxn id="9" idx="0"/>
          </p:cNvCxnSpPr>
          <p:nvPr/>
        </p:nvCxnSpPr>
        <p:spPr>
          <a:xfrm>
            <a:off x="8599932" y="3823008"/>
            <a:ext cx="0" cy="1230576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08698" y="1337209"/>
            <a:ext cx="3490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“Which transceiver instance should</a:t>
            </a:r>
          </a:p>
          <a:p>
            <a:pPr algn="just"/>
            <a:r>
              <a:rPr lang="en-US" dirty="0"/>
              <a:t>top_transceiver_01 map to?”</a:t>
            </a:r>
          </a:p>
          <a:p>
            <a:pPr algn="just"/>
            <a:r>
              <a:rPr lang="en-US" dirty="0"/>
              <a:t>And so, so much more…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65664" y="2826606"/>
            <a:ext cx="1655064" cy="10424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Cycle-level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Simulation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679773" y="2834396"/>
            <a:ext cx="1655064" cy="10424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Functional</a:t>
            </a:r>
          </a:p>
          <a:p>
            <a:pPr algn="ctr"/>
            <a:r>
              <a:rPr lang="en-US" sz="2400" dirty="0">
                <a:solidFill>
                  <a:srgbClr val="000000"/>
                </a:solidFill>
              </a:rPr>
              <a:t>Simulation</a:t>
            </a:r>
          </a:p>
        </p:txBody>
      </p:sp>
      <p:cxnSp>
        <p:nvCxnSpPr>
          <p:cNvPr id="29" name="Straight Arrow Connector 28"/>
          <p:cNvCxnSpPr>
            <a:stCxn id="5" idx="3"/>
            <a:endCxn id="27" idx="1"/>
          </p:cNvCxnSpPr>
          <p:nvPr/>
        </p:nvCxnSpPr>
        <p:spPr>
          <a:xfrm flipV="1">
            <a:off x="1946148" y="3355604"/>
            <a:ext cx="1733625" cy="570220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3"/>
            <a:endCxn id="24" idx="1"/>
          </p:cNvCxnSpPr>
          <p:nvPr/>
        </p:nvCxnSpPr>
        <p:spPr>
          <a:xfrm flipV="1">
            <a:off x="9427464" y="3347814"/>
            <a:ext cx="838200" cy="2226978"/>
          </a:xfrm>
          <a:prstGeom prst="straightConnector1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43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FPGAs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Field-Programmable</a:t>
            </a:r>
            <a:r>
              <a:rPr lang="en-US" dirty="0"/>
              <a:t> Gate Array</a:t>
            </a:r>
          </a:p>
          <a:p>
            <a:r>
              <a:rPr lang="en-US" dirty="0"/>
              <a:t>Can be configured to act like any circuit – More later!</a:t>
            </a:r>
          </a:p>
          <a:p>
            <a:r>
              <a:rPr lang="en-US" dirty="0"/>
              <a:t>Can do many things, but we focus on computation acceleration</a:t>
            </a:r>
          </a:p>
          <a:p>
            <a:endParaRPr lang="en-US" dirty="0"/>
          </a:p>
        </p:txBody>
      </p:sp>
      <p:pic>
        <p:nvPicPr>
          <p:cNvPr id="2050" name="Picture 2" descr="Altera launches Stratix 10 FPGAs with HBM2 in tow - The Tech Re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1" y="3497723"/>
            <a:ext cx="5210175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ilinx reveals Virtex Ultrascale Board for PCI Express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8" t="7628" r="18071" b="31660"/>
          <a:stretch/>
        </p:blipFill>
        <p:spPr bwMode="auto">
          <a:xfrm>
            <a:off x="589936" y="3493379"/>
            <a:ext cx="5083277" cy="310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81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Programming/Using an FPGA Accelerator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Bitfile</a:t>
            </a:r>
            <a:r>
              <a:rPr lang="en-US" dirty="0"/>
              <a:t> is programmed to FPGA over “JTAG” interface</a:t>
            </a:r>
          </a:p>
          <a:p>
            <a:pPr lvl="1"/>
            <a:r>
              <a:rPr lang="en-US" dirty="0"/>
              <a:t>Typically used over USB cable</a:t>
            </a:r>
          </a:p>
          <a:p>
            <a:pPr lvl="1"/>
            <a:r>
              <a:rPr lang="en-US" dirty="0"/>
              <a:t>Supports FPGA programming, limited debugging access,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PCIe</a:t>
            </a:r>
            <a:r>
              <a:rPr lang="en-US" dirty="0"/>
              <a:t>-attached FPGA accelerator card is typically used similarly to GPUs</a:t>
            </a:r>
          </a:p>
          <a:p>
            <a:pPr lvl="1"/>
            <a:r>
              <a:rPr lang="en-US" dirty="0"/>
              <a:t>Program FPGA, execute software</a:t>
            </a:r>
          </a:p>
          <a:p>
            <a:pPr lvl="1"/>
            <a:r>
              <a:rPr lang="en-US" dirty="0"/>
              <a:t>Software copies data to FPGA board, notify FPGA</a:t>
            </a:r>
            <a:br>
              <a:rPr lang="en-US" dirty="0"/>
            </a:br>
            <a:r>
              <a:rPr lang="en-US" dirty="0"/>
              <a:t>-&gt; FPGA logic performs computations</a:t>
            </a:r>
            <a:br>
              <a:rPr lang="en-US" dirty="0"/>
            </a:br>
            <a:r>
              <a:rPr lang="en-US" dirty="0"/>
              <a:t>-&gt; Software copies data back from FPGA</a:t>
            </a:r>
          </a:p>
          <a:p>
            <a:r>
              <a:rPr lang="en-US" dirty="0"/>
              <a:t>FPGA flexibility gives immense freedom of usage patterns</a:t>
            </a:r>
          </a:p>
          <a:p>
            <a:pPr lvl="1"/>
            <a:r>
              <a:rPr lang="en-US" dirty="0"/>
              <a:t>Streaming, coherent memory, …</a:t>
            </a:r>
          </a:p>
        </p:txBody>
      </p:sp>
    </p:spTree>
    <p:extLst>
      <p:ext uri="{BB962C8B-B14F-4D97-AF65-F5344CB8AC3E}">
        <p14:creationId xmlns:p14="http://schemas.microsoft.com/office/powerpoint/2010/main" val="1439915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Reconfiguration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040" y="2788920"/>
            <a:ext cx="3648456" cy="307238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4624" y="4148328"/>
            <a:ext cx="1840992" cy="145694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16105" y="2302055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FPGA</a:t>
            </a:r>
          </a:p>
        </p:txBody>
      </p:sp>
      <p:sp>
        <p:nvSpPr>
          <p:cNvPr id="7" name="Rectangle 6"/>
          <p:cNvSpPr/>
          <p:nvPr/>
        </p:nvSpPr>
        <p:spPr>
          <a:xfrm>
            <a:off x="4489704" y="3419856"/>
            <a:ext cx="1840992" cy="145694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93920" y="3745992"/>
            <a:ext cx="1840992" cy="14569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31664" y="4148328"/>
            <a:ext cx="1840992" cy="14569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1"/>
            <a:endCxn id="5" idx="3"/>
          </p:cNvCxnSpPr>
          <p:nvPr/>
        </p:nvCxnSpPr>
        <p:spPr>
          <a:xfrm flipH="1">
            <a:off x="3785616" y="4876800"/>
            <a:ext cx="1146048" cy="0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5" idx="3"/>
          </p:cNvCxnSpPr>
          <p:nvPr/>
        </p:nvCxnSpPr>
        <p:spPr>
          <a:xfrm flipH="1">
            <a:off x="3785616" y="4474464"/>
            <a:ext cx="908304" cy="402336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  <a:endCxn id="5" idx="3"/>
          </p:cNvCxnSpPr>
          <p:nvPr/>
        </p:nvCxnSpPr>
        <p:spPr>
          <a:xfrm flipH="1">
            <a:off x="3785616" y="4148328"/>
            <a:ext cx="704088" cy="728472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60208" y="2918905"/>
            <a:ext cx="229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Sub-components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7010400" y="2788920"/>
            <a:ext cx="4876800" cy="3451542"/>
          </a:xfrm>
        </p:spPr>
        <p:txBody>
          <a:bodyPr>
            <a:normAutofit/>
          </a:bodyPr>
          <a:lstStyle/>
          <a:p>
            <a:r>
              <a:rPr lang="en-US" dirty="0"/>
              <a:t>Parts of the FPGA can be swapped out dynamically without turning off FPGA</a:t>
            </a:r>
          </a:p>
          <a:p>
            <a:pPr lvl="1"/>
            <a:r>
              <a:rPr lang="en-US" dirty="0"/>
              <a:t>Physical area is drawn on chip</a:t>
            </a:r>
          </a:p>
          <a:p>
            <a:r>
              <a:rPr lang="en-US" dirty="0"/>
              <a:t>Used in Amazon F1,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Toolchain support for isolation</a:t>
            </a:r>
          </a:p>
        </p:txBody>
      </p:sp>
    </p:spTree>
    <p:extLst>
      <p:ext uri="{BB962C8B-B14F-4D97-AF65-F5344CB8AC3E}">
        <p14:creationId xmlns:p14="http://schemas.microsoft.com/office/powerpoint/2010/main" val="2805297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In The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EC2 F1 instance (1 – 4 FPGAs)</a:t>
            </a:r>
          </a:p>
          <a:p>
            <a:r>
              <a:rPr lang="en-US" dirty="0"/>
              <a:t>Microsoft Azure, etc…</a:t>
            </a:r>
          </a:p>
        </p:txBody>
      </p:sp>
      <p:pic>
        <p:nvPicPr>
          <p:cNvPr id="2050" name="Picture 2" descr="Image result for amazon f1 ami af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946" y="2837645"/>
            <a:ext cx="6924566" cy="389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485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3A94B-54F0-C948-8980-411B989AE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FPGA vs CPU vs GPU vs ASIC</a:t>
            </a:r>
          </a:p>
        </p:txBody>
      </p:sp>
      <p:pic>
        <p:nvPicPr>
          <p:cNvPr id="1026" name="Picture 2" descr="RELACIÓN FLEXIBILIDAD VS EFICIENCIA ENTRE DISPOSITIVOS CPU, GPU, ASIC y FPGA">
            <a:extLst>
              <a:ext uri="{FF2B5EF4-FFF2-40B4-BE49-F238E27FC236}">
                <a16:creationId xmlns:a16="http://schemas.microsoft.com/office/drawing/2014/main" id="{30C93E20-7AF3-7F48-9950-8E302A55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1993411"/>
            <a:ext cx="10067463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477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0BE0-75CE-C54A-9D63-FC23F0E9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GPU vs FPGA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1C7911-2738-2343-8DCD-7511534C2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522" y="1908175"/>
            <a:ext cx="66675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78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CFD53-7E3A-E34C-869C-CCEDAA0A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G</a:t>
            </a:r>
            <a:r>
              <a:rPr lang="en-US" dirty="0"/>
              <a:t>PU vs FPGA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C0601-FD05-5244-BAFF-263D6EF75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674" y="2145792"/>
            <a:ext cx="8851900" cy="44373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25C1B-4BB7-D14B-AE01-232F123EEBE2}"/>
              </a:ext>
            </a:extLst>
          </p:cNvPr>
          <p:cNvSpPr txBox="1"/>
          <p:nvPr/>
        </p:nvSpPr>
        <p:spPr>
          <a:xfrm>
            <a:off x="6827335" y="6492875"/>
            <a:ext cx="46138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200" dirty="0"/>
              <a:t>https://www.bertendsp.com/gpu-vs-fpga-performance-comparison/</a:t>
            </a:r>
          </a:p>
        </p:txBody>
      </p:sp>
    </p:spTree>
    <p:extLst>
      <p:ext uri="{BB962C8B-B14F-4D97-AF65-F5344CB8AC3E}">
        <p14:creationId xmlns:p14="http://schemas.microsoft.com/office/powerpoint/2010/main" val="127361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2CEF-12A6-8647-BF61-4A5C7A22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FPGAs in space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050049-ABDD-1F4D-9BDB-B1A56267D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3872" y="1868788"/>
            <a:ext cx="7144512" cy="46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249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8EC47-B9C7-0943-B0A0-464A7F733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FPGAs in Defense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377DA-D01F-4747-8D57-685FFAC3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15" y="2445037"/>
            <a:ext cx="11188241" cy="366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593B00-C62A-654F-9CFC-3962C57D4148}"/>
              </a:ext>
            </a:extLst>
          </p:cNvPr>
          <p:cNvSpPr txBox="1"/>
          <p:nvPr/>
        </p:nvSpPr>
        <p:spPr>
          <a:xfrm>
            <a:off x="2676293" y="6389649"/>
            <a:ext cx="175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E" dirty="0"/>
              <a:t>source: Xilinx Inc</a:t>
            </a:r>
          </a:p>
        </p:txBody>
      </p:sp>
    </p:spTree>
    <p:extLst>
      <p:ext uri="{BB962C8B-B14F-4D97-AF65-F5344CB8AC3E}">
        <p14:creationId xmlns:p14="http://schemas.microsoft.com/office/powerpoint/2010/main" val="1519451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0497-5D7E-6043-89AC-03502F5C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E" dirty="0"/>
              <a:t>Selection criteria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1814B83-5397-1444-B482-7D1D79F99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50" y="2089912"/>
            <a:ext cx="54483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97ACE0-78B9-934F-980C-8AB15005AFD1}"/>
              </a:ext>
            </a:extLst>
          </p:cNvPr>
          <p:cNvSpPr txBox="1"/>
          <p:nvPr/>
        </p:nvSpPr>
        <p:spPr>
          <a:xfrm>
            <a:off x="795454" y="6045136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E" sz="1100" dirty="0"/>
              <a:t>https://www.mobilityengineeringtech.com/component/content/article/adt/pub/features/articles/6332</a:t>
            </a:r>
          </a:p>
        </p:txBody>
      </p:sp>
    </p:spTree>
    <p:extLst>
      <p:ext uri="{BB962C8B-B14F-4D97-AF65-F5344CB8AC3E}">
        <p14:creationId xmlns:p14="http://schemas.microsoft.com/office/powerpoint/2010/main" val="382177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FPGAs Come In Many Forms</a:t>
            </a:r>
          </a:p>
        </p:txBody>
      </p:sp>
      <p:pic>
        <p:nvPicPr>
          <p:cNvPr id="1026" name="Picture 2" descr="https://prohardver.hu/dl/cnt/2017-11/141819/xilinxfpgaap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6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9" y="1351197"/>
            <a:ext cx="3620014" cy="29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elâs Enterprise FPGA Hardware Arrives | Electronic Desig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1" t="58384" r="20077"/>
          <a:stretch/>
        </p:blipFill>
        <p:spPr bwMode="auto">
          <a:xfrm>
            <a:off x="839352" y="4416303"/>
            <a:ext cx="3736258" cy="226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icrosoft Brainwave Stratix V Era Catapult V2 Deployment - ServeTheHom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41" t="19351" r="10470" b="47107"/>
          <a:stretch/>
        </p:blipFill>
        <p:spPr bwMode="auto">
          <a:xfrm>
            <a:off x="6914363" y="4308349"/>
            <a:ext cx="3962401" cy="227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10073" y="3220984"/>
            <a:ext cx="1954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PCIe</a:t>
            </a:r>
            <a:r>
              <a:rPr lang="en-US" sz="2400" dirty="0"/>
              <a:t>-Attached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14079" y="6144752"/>
            <a:ext cx="2067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CPU Integrated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74456" y="6218055"/>
            <a:ext cx="159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In-Network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40629" y="3364571"/>
            <a:ext cx="1464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In-Storage</a:t>
            </a:r>
          </a:p>
        </p:txBody>
      </p:sp>
      <p:pic>
        <p:nvPicPr>
          <p:cNvPr id="1032" name="Picture 8" descr="Nallatech 250S | Fully programmable in-line storage FPGA accelerator | Xilinx Kintex KU060 | 8 ...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5" b="90000" l="8154" r="978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7" t="6258" r="4299" b="15033"/>
          <a:stretch/>
        </p:blipFill>
        <p:spPr bwMode="auto">
          <a:xfrm>
            <a:off x="6814264" y="1690688"/>
            <a:ext cx="3958350" cy="219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36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 From CPU/GPUs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415" y="1825625"/>
            <a:ext cx="11223171" cy="4844682"/>
          </a:xfrm>
        </p:spPr>
        <p:txBody>
          <a:bodyPr>
            <a:normAutofit/>
          </a:bodyPr>
          <a:lstStyle/>
          <a:p>
            <a:r>
              <a:rPr lang="en-US" dirty="0"/>
              <a:t>GPU – The other major accelerator</a:t>
            </a:r>
          </a:p>
          <a:p>
            <a:r>
              <a:rPr lang="en-US" dirty="0"/>
              <a:t>CPU/GPU hardware is fixed</a:t>
            </a:r>
          </a:p>
          <a:p>
            <a:pPr lvl="1"/>
            <a:r>
              <a:rPr lang="en-US" dirty="0"/>
              <a:t>“General purpose”</a:t>
            </a:r>
          </a:p>
          <a:p>
            <a:pPr lvl="1"/>
            <a:r>
              <a:rPr lang="en-US" dirty="0"/>
              <a:t>we write programs (sequence of instructions) for them</a:t>
            </a:r>
          </a:p>
          <a:p>
            <a:r>
              <a:rPr lang="en-US" dirty="0"/>
              <a:t>FPGA hardware is not fixed</a:t>
            </a:r>
          </a:p>
          <a:p>
            <a:pPr lvl="1"/>
            <a:r>
              <a:rPr lang="en-US" dirty="0"/>
              <a:t>“Special purpose”</a:t>
            </a:r>
          </a:p>
          <a:p>
            <a:pPr lvl="1"/>
            <a:r>
              <a:rPr lang="en-US" dirty="0"/>
              <a:t>Hardware can be whatever we want</a:t>
            </a:r>
          </a:p>
          <a:p>
            <a:pPr lvl="1"/>
            <a:r>
              <a:rPr lang="en-US" dirty="0"/>
              <a:t>Will our hardware require/support software? Maybe!</a:t>
            </a:r>
          </a:p>
          <a:p>
            <a:r>
              <a:rPr lang="en-US" dirty="0"/>
              <a:t>Optimized hardware is very efficient</a:t>
            </a:r>
          </a:p>
          <a:p>
            <a:pPr lvl="1"/>
            <a:r>
              <a:rPr lang="en-US" dirty="0"/>
              <a:t>GPU-level performance**</a:t>
            </a:r>
          </a:p>
          <a:p>
            <a:pPr lvl="1"/>
            <a:r>
              <a:rPr lang="en-US" dirty="0"/>
              <a:t>10x power efficiency (300 W vs 30 W)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1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</a:t>
            </a:r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918" y="2270564"/>
            <a:ext cx="3207065" cy="21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56611" y="5831586"/>
            <a:ext cx="1340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“The Z-Berry”</a:t>
            </a:r>
          </a:p>
        </p:txBody>
      </p:sp>
      <p:pic>
        <p:nvPicPr>
          <p:cNvPr id="6" name="Picture 2" descr="Various IC chips with different pin configurations illustration by electronetwork.org 2004, c -free. Â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37" y="2170807"/>
            <a:ext cx="3810076" cy="183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56611" y="6068008"/>
            <a:ext cx="68284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“Experimental Investigations on Radiation Characteristics of IC Chips”</a:t>
            </a:r>
          </a:p>
        </p:txBody>
      </p:sp>
      <p:pic>
        <p:nvPicPr>
          <p:cNvPr id="4100" name="Picture 4" descr="http://benryves.com/bin/z180/2008.09.15.01.Memory.Board.Phot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9" b="7751"/>
          <a:stretch/>
        </p:blipFill>
        <p:spPr bwMode="auto">
          <a:xfrm>
            <a:off x="5952186" y="4859541"/>
            <a:ext cx="2991862" cy="192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56611" y="6304430"/>
            <a:ext cx="27693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benryves.com “Z80 Computer”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3765" y="1690688"/>
            <a:ext cx="4505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CPU/GPU comes with fixed circuits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8896" y="1690688"/>
            <a:ext cx="5214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FPGA gives you a big bag of components</a:t>
            </a:r>
          </a:p>
        </p:txBody>
      </p:sp>
      <p:pic>
        <p:nvPicPr>
          <p:cNvPr id="2050" name="Picture 2" descr="Shadi Soundation: Homebrew 4 bit CPU - Part2 (Registers, scratch-pad RAM and Breadboard maze)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24824" r="9973" b="9976"/>
          <a:stretch/>
        </p:blipFill>
        <p:spPr bwMode="auto">
          <a:xfrm>
            <a:off x="9072875" y="4950195"/>
            <a:ext cx="2971727" cy="183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own Arrow 2"/>
          <p:cNvSpPr/>
          <p:nvPr/>
        </p:nvSpPr>
        <p:spPr>
          <a:xfrm>
            <a:off x="8178839" y="4251275"/>
            <a:ext cx="1530417" cy="904774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38250" y="4228234"/>
            <a:ext cx="2410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 build whatever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56611" y="6540852"/>
            <a:ext cx="34812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Shadi</a:t>
            </a:r>
            <a:r>
              <a:rPr lang="en-US" sz="1600" dirty="0"/>
              <a:t> </a:t>
            </a:r>
            <a:r>
              <a:rPr lang="en-US" sz="1600" dirty="0" err="1"/>
              <a:t>Soundation</a:t>
            </a:r>
            <a:r>
              <a:rPr lang="en-US" sz="1600" dirty="0"/>
              <a:t>: Homebrew 4 bit CPU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328716" y="424847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Could be a CPU/GPU!</a:t>
            </a:r>
          </a:p>
        </p:txBody>
      </p:sp>
    </p:spTree>
    <p:extLst>
      <p:ext uri="{BB962C8B-B14F-4D97-AF65-F5344CB8AC3E}">
        <p14:creationId xmlns:p14="http://schemas.microsoft.com/office/powerpoint/2010/main" val="1470312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Parallelism of </a:t>
            </a:r>
            <a:br>
              <a:rPr lang="en-US" dirty="0"/>
            </a:br>
            <a:r>
              <a:rPr lang="en-US" dirty="0"/>
              <a:t>Special-Purpose Circuits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4415" y="1825625"/>
                <a:ext cx="11223171" cy="157512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Example -- Calculating gravitational force: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b="0" i="0" dirty="0">
                    <a:latin typeface="Cambria Math" panose="02040503050406030204" pitchFamily="18" charset="0"/>
                  </a:rPr>
                  <a:t>8</a:t>
                </a:r>
                <a:r>
                  <a:rPr lang="en-US" dirty="0"/>
                  <a:t> instructions on a CPU → 8 cycles**</a:t>
                </a:r>
              </a:p>
              <a:p>
                <a:r>
                  <a:rPr lang="en-US" dirty="0"/>
                  <a:t>Much fewer cycles on a special purpose circuit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4415" y="1825625"/>
                <a:ext cx="11223171" cy="1575121"/>
              </a:xfrm>
              <a:blipFill>
                <a:blip r:embed="rId2"/>
                <a:stretch>
                  <a:fillRect l="-923" t="-3861" b="-10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841404" y="3782263"/>
            <a:ext cx="130484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A = G × m</a:t>
            </a:r>
            <a:r>
              <a:rPr lang="en-US" sz="2400" baseline="-25000" dirty="0"/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5029" y="4319243"/>
            <a:ext cx="12775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B = A × m</a:t>
            </a:r>
            <a:r>
              <a:rPr lang="en-US" sz="2400" baseline="-250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8428" y="3782263"/>
            <a:ext cx="11172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C = x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02768" y="4319243"/>
            <a:ext cx="74860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D = C</a:t>
            </a:r>
            <a:r>
              <a:rPr lang="en-US" sz="2400" baseline="30000" dirty="0"/>
              <a:t>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07902" y="3781697"/>
            <a:ext cx="111729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E = y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2704" y="4319243"/>
            <a:ext cx="6876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F = E</a:t>
            </a:r>
            <a:r>
              <a:rPr lang="en-US" sz="2400" baseline="30000" dirty="0"/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83262" y="4920444"/>
            <a:ext cx="110767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G = D + F</a:t>
            </a:r>
            <a:endParaRPr lang="en-US" sz="24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2514547" y="5457424"/>
            <a:ext cx="13250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Ret = B / G</a:t>
            </a:r>
            <a:endParaRPr lang="en-US" sz="2400" baseline="-25000" dirty="0"/>
          </a:p>
        </p:txBody>
      </p: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493826" y="4151595"/>
            <a:ext cx="0" cy="16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 flipH="1">
            <a:off x="3177070" y="4151595"/>
            <a:ext cx="5" cy="16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4766549" y="4151029"/>
            <a:ext cx="0" cy="16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2"/>
            <a:endCxn id="11" idx="3"/>
          </p:cNvCxnSpPr>
          <p:nvPr/>
        </p:nvCxnSpPr>
        <p:spPr>
          <a:xfrm flipH="1">
            <a:off x="4290938" y="4688575"/>
            <a:ext cx="475611" cy="416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1" idx="0"/>
          </p:cNvCxnSpPr>
          <p:nvPr/>
        </p:nvCxnSpPr>
        <p:spPr>
          <a:xfrm>
            <a:off x="3177070" y="4688575"/>
            <a:ext cx="560030" cy="23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" idx="2"/>
            <a:endCxn id="12" idx="0"/>
          </p:cNvCxnSpPr>
          <p:nvPr/>
        </p:nvCxnSpPr>
        <p:spPr>
          <a:xfrm>
            <a:off x="1493826" y="4688575"/>
            <a:ext cx="1683243" cy="76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1" idx="2"/>
            <a:endCxn id="12" idx="0"/>
          </p:cNvCxnSpPr>
          <p:nvPr/>
        </p:nvCxnSpPr>
        <p:spPr>
          <a:xfrm flipH="1">
            <a:off x="3177069" y="5289776"/>
            <a:ext cx="560031" cy="16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27669" y="3415383"/>
            <a:ext cx="194604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A = G × m</a:t>
            </a:r>
            <a:r>
              <a:rPr lang="en-US" sz="2400" baseline="-25000" dirty="0"/>
              <a:t>1</a:t>
            </a:r>
            <a:r>
              <a:rPr lang="en-US" sz="2400" dirty="0"/>
              <a:t> × m</a:t>
            </a:r>
            <a:r>
              <a:rPr lang="en-US" sz="2400" baseline="-250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57416" y="3432378"/>
            <a:ext cx="174105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B = (x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573889" y="3415383"/>
            <a:ext cx="1420261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C = (y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471023" y="3983771"/>
            <a:ext cx="11028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D = B + C</a:t>
            </a:r>
            <a:endParaRPr lang="en-US" sz="2400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8480585" y="4520751"/>
            <a:ext cx="1325043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Ret = B / G</a:t>
            </a:r>
            <a:endParaRPr lang="en-US" sz="2400" baseline="-25000" dirty="0"/>
          </a:p>
        </p:txBody>
      </p:sp>
      <p:cxnSp>
        <p:nvCxnSpPr>
          <p:cNvPr id="47" name="Straight Arrow Connector 46"/>
          <p:cNvCxnSpPr>
            <a:stCxn id="41" idx="2"/>
            <a:endCxn id="42" idx="3"/>
          </p:cNvCxnSpPr>
          <p:nvPr/>
        </p:nvCxnSpPr>
        <p:spPr>
          <a:xfrm flipH="1">
            <a:off x="10573889" y="3784715"/>
            <a:ext cx="710131" cy="38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9" idx="2"/>
            <a:endCxn id="42" idx="0"/>
          </p:cNvCxnSpPr>
          <p:nvPr/>
        </p:nvCxnSpPr>
        <p:spPr>
          <a:xfrm>
            <a:off x="9627943" y="3801710"/>
            <a:ext cx="394513" cy="18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7" idx="2"/>
            <a:endCxn id="43" idx="0"/>
          </p:cNvCxnSpPr>
          <p:nvPr/>
        </p:nvCxnSpPr>
        <p:spPr>
          <a:xfrm>
            <a:off x="7500693" y="3784715"/>
            <a:ext cx="1642414" cy="73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2"/>
            <a:endCxn id="43" idx="0"/>
          </p:cNvCxnSpPr>
          <p:nvPr/>
        </p:nvCxnSpPr>
        <p:spPr>
          <a:xfrm flipH="1">
            <a:off x="9143107" y="4353103"/>
            <a:ext cx="879349" cy="167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16449" y="4224862"/>
            <a:ext cx="4890499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8193" y="4829413"/>
            <a:ext cx="4890499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29148" y="5353522"/>
            <a:ext cx="4890499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400587" y="3892740"/>
            <a:ext cx="5627443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400586" y="4425499"/>
            <a:ext cx="5627443" cy="0"/>
          </a:xfrm>
          <a:prstGeom prst="line">
            <a:avLst/>
          </a:prstGeom>
          <a:ln>
            <a:solidFill>
              <a:srgbClr val="0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18568" y="6236946"/>
            <a:ext cx="388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4 cycles with basic operations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845652" y="5015772"/>
            <a:ext cx="4594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3 cycles with compound operations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400586" y="5891828"/>
            <a:ext cx="55935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Ret = (G × m</a:t>
            </a:r>
            <a:r>
              <a:rPr lang="en-US" sz="2400" baseline="-25000" dirty="0"/>
              <a:t>1</a:t>
            </a:r>
            <a:r>
              <a:rPr lang="en-US" sz="2400" dirty="0"/>
              <a:t> × m</a:t>
            </a:r>
            <a:r>
              <a:rPr lang="en-US" sz="2400" baseline="-25000" dirty="0"/>
              <a:t>2</a:t>
            </a:r>
            <a:r>
              <a:rPr lang="en-US" sz="2400" dirty="0"/>
              <a:t>) / ((x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x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  <a:r>
              <a:rPr lang="en-US" sz="2400" dirty="0"/>
              <a:t> + (y</a:t>
            </a:r>
            <a:r>
              <a:rPr lang="en-US" sz="2400" baseline="-25000" dirty="0"/>
              <a:t>1 </a:t>
            </a:r>
            <a:r>
              <a:rPr lang="en-US" sz="2400" dirty="0"/>
              <a:t>-</a:t>
            </a:r>
            <a:r>
              <a:rPr lang="en-US" sz="2400" baseline="-25000" dirty="0"/>
              <a:t> </a:t>
            </a:r>
            <a:r>
              <a:rPr lang="en-US" sz="2400" dirty="0"/>
              <a:t>y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  <a:endParaRPr lang="en-US" sz="2400" baseline="-25000" dirty="0"/>
          </a:p>
        </p:txBody>
      </p:sp>
      <p:sp>
        <p:nvSpPr>
          <p:cNvPr id="81" name="TextBox 80"/>
          <p:cNvSpPr txBox="1"/>
          <p:nvPr/>
        </p:nvSpPr>
        <p:spPr>
          <a:xfrm>
            <a:off x="6160878" y="6365513"/>
            <a:ext cx="6106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</a:rPr>
              <a:t>1 cycle with even further compound operations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10393" y="5479060"/>
            <a:ext cx="21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May slow down clock</a:t>
            </a:r>
          </a:p>
        </p:txBody>
      </p:sp>
      <p:cxnSp>
        <p:nvCxnSpPr>
          <p:cNvPr id="84" name="Straight Arrow Connector 83"/>
          <p:cNvCxnSpPr>
            <a:stCxn id="82" idx="2"/>
            <a:endCxn id="80" idx="1"/>
          </p:cNvCxnSpPr>
          <p:nvPr/>
        </p:nvCxnSpPr>
        <p:spPr>
          <a:xfrm>
            <a:off x="6202359" y="5848392"/>
            <a:ext cx="198227" cy="228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701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Coarse-Grained Parallelism of</a:t>
            </a:r>
            <a:br>
              <a:rPr lang="en-US" dirty="0"/>
            </a:br>
            <a:r>
              <a:rPr lang="en-US" dirty="0"/>
              <a:t>Special-Purpose Circuits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4415" y="1825625"/>
            <a:ext cx="11223171" cy="4451885"/>
          </a:xfrm>
        </p:spPr>
        <p:txBody>
          <a:bodyPr>
            <a:normAutofit/>
          </a:bodyPr>
          <a:lstStyle/>
          <a:p>
            <a:r>
              <a:rPr lang="en-US" dirty="0"/>
              <a:t>Typical unit of parallelism for general-purpose units are threads ~= cores</a:t>
            </a:r>
          </a:p>
          <a:p>
            <a:r>
              <a:rPr lang="en-US" dirty="0"/>
              <a:t>Special-purpose processing units can also be replicated for parallelism</a:t>
            </a:r>
          </a:p>
          <a:p>
            <a:pPr lvl="1"/>
            <a:r>
              <a:rPr lang="en-US" dirty="0"/>
              <a:t>Large, complex processing units: Few can fit in chip</a:t>
            </a:r>
          </a:p>
          <a:p>
            <a:pPr lvl="1"/>
            <a:r>
              <a:rPr lang="en-US" dirty="0"/>
              <a:t>Small, simple processing units: Many can fit in chip</a:t>
            </a:r>
          </a:p>
          <a:p>
            <a:r>
              <a:rPr lang="en-US" dirty="0"/>
              <a:t>Only generates hardware useful for the application</a:t>
            </a:r>
          </a:p>
          <a:p>
            <a:pPr lvl="1"/>
            <a:r>
              <a:rPr lang="en-US" dirty="0"/>
              <a:t>Instruction? Decoding? Cache? Coherence? </a:t>
            </a:r>
          </a:p>
        </p:txBody>
      </p:sp>
    </p:spTree>
    <p:extLst>
      <p:ext uri="{BB962C8B-B14F-4D97-AF65-F5344CB8AC3E}">
        <p14:creationId xmlns:p14="http://schemas.microsoft.com/office/powerpoint/2010/main" val="3497627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Different From 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ASIC (Application-Specific Integrated Circuit)</a:t>
            </a:r>
          </a:p>
          <a:p>
            <a:pPr lvl="1"/>
            <a:r>
              <a:rPr lang="en-US" dirty="0"/>
              <a:t>Special chip purpose-built for an application</a:t>
            </a:r>
          </a:p>
          <a:p>
            <a:pPr lvl="1"/>
            <a:r>
              <a:rPr lang="en-US" dirty="0"/>
              <a:t>E.g., ASIC bitcoin miner, Intel neural network accelerator</a:t>
            </a:r>
          </a:p>
          <a:p>
            <a:pPr lvl="1"/>
            <a:r>
              <a:rPr lang="en-US" dirty="0"/>
              <a:t>Function cannot be changed once expensively built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FPGAs can be </a:t>
            </a:r>
            <a:r>
              <a:rPr lang="en-US" b="1" i="1" dirty="0"/>
              <a:t>field-programmed</a:t>
            </a:r>
          </a:p>
          <a:p>
            <a:pPr lvl="1"/>
            <a:r>
              <a:rPr lang="en-US" dirty="0"/>
              <a:t>Function can be changed completely whenever</a:t>
            </a:r>
          </a:p>
          <a:p>
            <a:pPr lvl="1"/>
            <a:r>
              <a:rPr lang="en-US" dirty="0"/>
              <a:t>FPGA fabric </a:t>
            </a:r>
            <a:r>
              <a:rPr lang="en-US" b="1" i="1" dirty="0"/>
              <a:t>emulates</a:t>
            </a:r>
            <a:r>
              <a:rPr lang="en-US" dirty="0"/>
              <a:t> custom circuits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-</a:t>
            </a:r>
            <a:r>
              <a:rPr lang="en-US" dirty="0"/>
              <a:t> Emulated circuits are not as efficient as bare-metal</a:t>
            </a:r>
          </a:p>
          <a:p>
            <a:pPr lvl="1"/>
            <a:r>
              <a:rPr lang="en-US" dirty="0"/>
              <a:t>~10x performance (larger circuits, faster clock)</a:t>
            </a:r>
          </a:p>
          <a:p>
            <a:pPr lvl="1"/>
            <a:r>
              <a:rPr lang="en-US" dirty="0"/>
              <a:t>~10x power efficiency</a:t>
            </a:r>
          </a:p>
          <a:p>
            <a:endParaRPr lang="en-US" dirty="0"/>
          </a:p>
        </p:txBody>
      </p:sp>
      <p:pic>
        <p:nvPicPr>
          <p:cNvPr id="1026" name="Picture 2" descr="AntMiner U2 Bitcoin Mi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8587" y="2008909"/>
            <a:ext cx="2847975" cy="213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oftware.intel.com/sites/default/files/managed/51/ac/ncs2-marquee-500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072" y="4328174"/>
            <a:ext cx="3409467" cy="252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65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/>
          <p:cNvSpPr/>
          <p:nvPr/>
        </p:nvSpPr>
        <p:spPr>
          <a:xfrm>
            <a:off x="730515" y="2180802"/>
            <a:ext cx="4234546" cy="4050365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FPGA Architecture</a:t>
            </a:r>
          </a:p>
        </p:txBody>
      </p:sp>
      <p:grpSp>
        <p:nvGrpSpPr>
          <p:cNvPr id="176" name="Group 175"/>
          <p:cNvGrpSpPr/>
          <p:nvPr/>
        </p:nvGrpSpPr>
        <p:grpSpPr>
          <a:xfrm>
            <a:off x="1029284" y="2385443"/>
            <a:ext cx="3628902" cy="3654101"/>
            <a:chOff x="3272012" y="1953928"/>
            <a:chExt cx="3628902" cy="3654101"/>
          </a:xfrm>
        </p:grpSpPr>
        <p:sp>
          <p:nvSpPr>
            <p:cNvPr id="17" name="Rectangle 16"/>
            <p:cNvSpPr/>
            <p:nvPr/>
          </p:nvSpPr>
          <p:spPr>
            <a:xfrm>
              <a:off x="3272589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72012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272012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272012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3272012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272012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919205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918628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918628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918628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3918628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918628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65821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565244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565244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65244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565244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565244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212437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211860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211860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211860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5211860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211860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859662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859085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859085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859085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859085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859085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506278" y="1953928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6505701" y="2619350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6505701" y="3271104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505701" y="391088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05701" y="4561639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505701" y="5213393"/>
              <a:ext cx="394636" cy="3946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968510" y="2308441"/>
            <a:ext cx="3753442" cy="3797542"/>
            <a:chOff x="3211238" y="1876926"/>
            <a:chExt cx="3753442" cy="3797542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72978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792927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856066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214839" y="242226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3214839" y="248796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3214839" y="255365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37640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439543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502682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02301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8615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149298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66963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5732775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5795914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631686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6380000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443139" y="1876926"/>
              <a:ext cx="0" cy="3797542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3214839" y="3059698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3214839" y="3125392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3214839" y="3191086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3211238" y="372760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3211238" y="379330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3211238" y="385899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3211238" y="436503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3211238" y="443073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3211238" y="449642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3211238" y="5007767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3211238" y="5073461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3211238" y="5139155"/>
              <a:ext cx="3749841" cy="0"/>
            </a:xfrm>
            <a:prstGeom prst="line">
              <a:avLst/>
            </a:prstGeom>
            <a:ln w="1270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Rectangle 161"/>
          <p:cNvSpPr/>
          <p:nvPr/>
        </p:nvSpPr>
        <p:spPr>
          <a:xfrm>
            <a:off x="492521" y="2780079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92521" y="3434316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4718351" y="2783927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727067" y="3421514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484415" y="4087441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/>
          <p:cNvSpPr/>
          <p:nvPr/>
        </p:nvSpPr>
        <p:spPr>
          <a:xfrm>
            <a:off x="4730319" y="4082153"/>
            <a:ext cx="475989" cy="27078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2005669" y="1505451"/>
            <a:ext cx="40106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“Configurable logic block (CLB)” 	</a:t>
            </a:r>
          </a:p>
        </p:txBody>
      </p:sp>
      <p:cxnSp>
        <p:nvCxnSpPr>
          <p:cNvPr id="181" name="Straight Arrow Connector 180"/>
          <p:cNvCxnSpPr>
            <a:stCxn id="179" idx="2"/>
            <a:endCxn id="125" idx="0"/>
          </p:cNvCxnSpPr>
          <p:nvPr/>
        </p:nvCxnSpPr>
        <p:spPr>
          <a:xfrm flipH="1">
            <a:off x="3814252" y="1874783"/>
            <a:ext cx="196742" cy="51066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1417561" y="6407177"/>
            <a:ext cx="349409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Programmable interconnect</a:t>
            </a:r>
          </a:p>
        </p:txBody>
      </p:sp>
      <p:cxnSp>
        <p:nvCxnSpPr>
          <p:cNvPr id="184" name="Straight Arrow Connector 183"/>
          <p:cNvCxnSpPr>
            <a:stCxn id="183" idx="0"/>
          </p:cNvCxnSpPr>
          <p:nvPr/>
        </p:nvCxnSpPr>
        <p:spPr>
          <a:xfrm flipV="1">
            <a:off x="3164610" y="5523122"/>
            <a:ext cx="312877" cy="88405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133773" y="2241584"/>
            <a:ext cx="120065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I/O block </a:t>
            </a:r>
          </a:p>
        </p:txBody>
      </p:sp>
      <p:cxnSp>
        <p:nvCxnSpPr>
          <p:cNvPr id="189" name="Straight Arrow Connector 188"/>
          <p:cNvCxnSpPr>
            <a:stCxn id="188" idx="2"/>
            <a:endCxn id="164" idx="3"/>
          </p:cNvCxnSpPr>
          <p:nvPr/>
        </p:nvCxnSpPr>
        <p:spPr>
          <a:xfrm flipH="1">
            <a:off x="5194340" y="2610916"/>
            <a:ext cx="539758" cy="30840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7522889" y="1962723"/>
            <a:ext cx="3655371" cy="21762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7675289" y="2151826"/>
            <a:ext cx="1120863" cy="17783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6-Input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Look-Up</a:t>
            </a:r>
          </a:p>
          <a:p>
            <a:pPr algn="ctr"/>
            <a:r>
              <a:rPr lang="en-US" dirty="0">
                <a:solidFill>
                  <a:srgbClr val="000000"/>
                </a:solidFill>
              </a:rPr>
              <a:t>Table</a:t>
            </a:r>
          </a:p>
        </p:txBody>
      </p:sp>
      <p:sp>
        <p:nvSpPr>
          <p:cNvPr id="197" name="Rectangle 196"/>
          <p:cNvSpPr/>
          <p:nvPr/>
        </p:nvSpPr>
        <p:spPr>
          <a:xfrm>
            <a:off x="9369861" y="3358170"/>
            <a:ext cx="595901" cy="5720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FF</a:t>
            </a:r>
          </a:p>
        </p:txBody>
      </p:sp>
      <p:sp>
        <p:nvSpPr>
          <p:cNvPr id="198" name="Flowchart: Manual Operation 197"/>
          <p:cNvSpPr/>
          <p:nvPr/>
        </p:nvSpPr>
        <p:spPr>
          <a:xfrm rot="16200000">
            <a:off x="10096517" y="3110961"/>
            <a:ext cx="924674" cy="361434"/>
          </a:xfrm>
          <a:prstGeom prst="flowChartManualOperation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10114522" y="2151825"/>
            <a:ext cx="888664" cy="572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Latch</a:t>
            </a:r>
          </a:p>
        </p:txBody>
      </p:sp>
      <p:cxnSp>
        <p:nvCxnSpPr>
          <p:cNvPr id="201" name="Straight Connector 200"/>
          <p:cNvCxnSpPr>
            <a:stCxn id="198" idx="3"/>
            <a:endCxn id="199" idx="2"/>
          </p:cNvCxnSpPr>
          <p:nvPr/>
        </p:nvCxnSpPr>
        <p:spPr>
          <a:xfrm flipV="1">
            <a:off x="10558854" y="2723874"/>
            <a:ext cx="0" cy="197934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endCxn id="197" idx="1"/>
          </p:cNvCxnSpPr>
          <p:nvPr/>
        </p:nvCxnSpPr>
        <p:spPr>
          <a:xfrm flipV="1">
            <a:off x="8796152" y="3644195"/>
            <a:ext cx="573709" cy="152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/>
          <p:nvPr/>
        </p:nvCxnSpPr>
        <p:spPr>
          <a:xfrm flipV="1">
            <a:off x="9985145" y="3648994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V="1">
            <a:off x="8815535" y="3168816"/>
            <a:ext cx="1562602" cy="41503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/>
          <p:nvPr/>
        </p:nvCxnSpPr>
        <p:spPr>
          <a:xfrm flipV="1">
            <a:off x="7293547" y="2679004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V="1">
            <a:off x="7294841" y="2827656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/>
          <p:nvPr/>
        </p:nvCxnSpPr>
        <p:spPr>
          <a:xfrm flipV="1">
            <a:off x="7292253" y="2973810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/>
          <p:nvPr/>
        </p:nvCxnSpPr>
        <p:spPr>
          <a:xfrm flipV="1">
            <a:off x="7293547" y="3122462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/>
          <p:cNvCxnSpPr/>
          <p:nvPr/>
        </p:nvCxnSpPr>
        <p:spPr>
          <a:xfrm flipV="1">
            <a:off x="7292253" y="3263397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/>
          <p:nvPr/>
        </p:nvCxnSpPr>
        <p:spPr>
          <a:xfrm flipV="1">
            <a:off x="7293547" y="3412049"/>
            <a:ext cx="392992" cy="104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/>
          <p:cNvCxnSpPr/>
          <p:nvPr/>
        </p:nvCxnSpPr>
        <p:spPr>
          <a:xfrm flipV="1">
            <a:off x="10739571" y="3276440"/>
            <a:ext cx="573709" cy="15238"/>
          </a:xfrm>
          <a:prstGeom prst="straightConnector1">
            <a:avLst/>
          </a:prstGeom>
          <a:ln w="190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/>
          <p:cNvCxnSpPr>
            <a:stCxn id="179" idx="3"/>
          </p:cNvCxnSpPr>
          <p:nvPr/>
        </p:nvCxnSpPr>
        <p:spPr>
          <a:xfrm>
            <a:off x="6016319" y="1690117"/>
            <a:ext cx="1275934" cy="55146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8480719" y="1442602"/>
            <a:ext cx="15375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Programmable</a:t>
            </a:r>
          </a:p>
        </p:txBody>
      </p:sp>
      <p:cxnSp>
        <p:nvCxnSpPr>
          <p:cNvPr id="222" name="Straight Arrow Connector 221"/>
          <p:cNvCxnSpPr>
            <a:stCxn id="221" idx="2"/>
          </p:cNvCxnSpPr>
          <p:nvPr/>
        </p:nvCxnSpPr>
        <p:spPr>
          <a:xfrm flipH="1">
            <a:off x="8541293" y="1750379"/>
            <a:ext cx="708195" cy="369959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/>
          <p:cNvCxnSpPr>
            <a:stCxn id="221" idx="2"/>
          </p:cNvCxnSpPr>
          <p:nvPr/>
        </p:nvCxnSpPr>
        <p:spPr>
          <a:xfrm>
            <a:off x="9249488" y="1750379"/>
            <a:ext cx="1249040" cy="339475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6" name="Table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545559"/>
              </p:ext>
            </p:extLst>
          </p:nvPr>
        </p:nvGraphicFramePr>
        <p:xfrm>
          <a:off x="7007248" y="5009182"/>
          <a:ext cx="2716323" cy="168095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05441">
                  <a:extLst>
                    <a:ext uri="{9D8B030D-6E8A-4147-A177-3AD203B41FA5}">
                      <a16:colId xmlns:a16="http://schemas.microsoft.com/office/drawing/2014/main" val="2624999979"/>
                    </a:ext>
                  </a:extLst>
                </a:gridCol>
                <a:gridCol w="905441">
                  <a:extLst>
                    <a:ext uri="{9D8B030D-6E8A-4147-A177-3AD203B41FA5}">
                      <a16:colId xmlns:a16="http://schemas.microsoft.com/office/drawing/2014/main" val="3078725628"/>
                    </a:ext>
                  </a:extLst>
                </a:gridCol>
                <a:gridCol w="905441">
                  <a:extLst>
                    <a:ext uri="{9D8B030D-6E8A-4147-A177-3AD203B41FA5}">
                      <a16:colId xmlns:a16="http://schemas.microsoft.com/office/drawing/2014/main" val="4074837403"/>
                    </a:ext>
                  </a:extLst>
                </a:gridCol>
              </a:tblGrid>
              <a:tr h="336190">
                <a:tc>
                  <a:txBody>
                    <a:bodyPr/>
                    <a:lstStyle/>
                    <a:p>
                      <a:r>
                        <a:rPr lang="en-US" sz="1600" dirty="0"/>
                        <a:t>Input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r>
                        <a:rPr lang="en-US" sz="1600" baseline="0" dirty="0"/>
                        <a:t> 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905747"/>
                  </a:ext>
                </a:extLst>
              </a:tr>
              <a:tr h="3361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6647984"/>
                  </a:ext>
                </a:extLst>
              </a:tr>
              <a:tr h="3361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4957456"/>
                  </a:ext>
                </a:extLst>
              </a:tr>
              <a:tr h="3361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082038"/>
                  </a:ext>
                </a:extLst>
              </a:tr>
              <a:tr h="33619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60490"/>
                  </a:ext>
                </a:extLst>
              </a:tr>
            </a:tbl>
          </a:graphicData>
        </a:graphic>
      </p:graphicFrame>
      <p:sp>
        <p:nvSpPr>
          <p:cNvPr id="227" name="TextBox 226"/>
          <p:cNvSpPr txBox="1"/>
          <p:nvPr/>
        </p:nvSpPr>
        <p:spPr>
          <a:xfrm>
            <a:off x="7137830" y="4549510"/>
            <a:ext cx="245900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Ex) 2-LUT for “AND”</a:t>
            </a:r>
          </a:p>
        </p:txBody>
      </p:sp>
      <p:sp>
        <p:nvSpPr>
          <p:cNvPr id="228" name="TextBox 227"/>
          <p:cNvSpPr txBox="1"/>
          <p:nvPr/>
        </p:nvSpPr>
        <p:spPr>
          <a:xfrm>
            <a:off x="6352635" y="1619420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~</a:t>
            </a:r>
            <a:endParaRPr lang="en-US" b="1" dirty="0"/>
          </a:p>
        </p:txBody>
      </p:sp>
      <p:sp>
        <p:nvSpPr>
          <p:cNvPr id="229" name="TextBox 228"/>
          <p:cNvSpPr txBox="1"/>
          <p:nvPr/>
        </p:nvSpPr>
        <p:spPr>
          <a:xfrm>
            <a:off x="9946481" y="4877430"/>
            <a:ext cx="215988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/>
              <a:t>Sequential circuit</a:t>
            </a:r>
          </a:p>
          <a:p>
            <a:pPr algn="ctr"/>
            <a:r>
              <a:rPr lang="en-US" sz="2400" dirty="0"/>
              <a:t>construction</a:t>
            </a:r>
          </a:p>
        </p:txBody>
      </p:sp>
      <p:cxnSp>
        <p:nvCxnSpPr>
          <p:cNvPr id="230" name="Straight Arrow Connector 229"/>
          <p:cNvCxnSpPr>
            <a:stCxn id="229" idx="0"/>
            <a:endCxn id="197" idx="2"/>
          </p:cNvCxnSpPr>
          <p:nvPr/>
        </p:nvCxnSpPr>
        <p:spPr>
          <a:xfrm flipH="1" flipV="1">
            <a:off x="9667812" y="3930219"/>
            <a:ext cx="1358613" cy="94721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3" name="Group 242"/>
          <p:cNvGrpSpPr/>
          <p:nvPr/>
        </p:nvGrpSpPr>
        <p:grpSpPr>
          <a:xfrm>
            <a:off x="968510" y="2915472"/>
            <a:ext cx="3749841" cy="654237"/>
            <a:chOff x="968510" y="2915472"/>
            <a:chExt cx="3749841" cy="654237"/>
          </a:xfrm>
        </p:grpSpPr>
        <p:sp>
          <p:nvSpPr>
            <p:cNvPr id="233" name="Flowchart: Delay 232"/>
            <p:cNvSpPr/>
            <p:nvPr/>
          </p:nvSpPr>
          <p:spPr>
            <a:xfrm>
              <a:off x="1717745" y="3122117"/>
              <a:ext cx="312856" cy="235708"/>
            </a:xfrm>
            <a:prstGeom prst="flowChartDelay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5" name="Elbow Connector 234"/>
            <p:cNvCxnSpPr>
              <a:stCxn id="162" idx="3"/>
              <a:endCxn id="99" idx="0"/>
            </p:cNvCxnSpPr>
            <p:nvPr/>
          </p:nvCxnSpPr>
          <p:spPr>
            <a:xfrm>
              <a:off x="968510" y="2915472"/>
              <a:ext cx="904708" cy="135393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Elbow Connector 235"/>
            <p:cNvCxnSpPr>
              <a:stCxn id="163" idx="3"/>
              <a:endCxn id="99" idx="2"/>
            </p:cNvCxnSpPr>
            <p:nvPr/>
          </p:nvCxnSpPr>
          <p:spPr>
            <a:xfrm flipV="1">
              <a:off x="968510" y="3445501"/>
              <a:ext cx="904708" cy="12420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Elbow Connector 238"/>
            <p:cNvCxnSpPr>
              <a:stCxn id="99" idx="3"/>
              <a:endCxn id="164" idx="1"/>
            </p:cNvCxnSpPr>
            <p:nvPr/>
          </p:nvCxnSpPr>
          <p:spPr>
            <a:xfrm flipV="1">
              <a:off x="2070536" y="2919320"/>
              <a:ext cx="2647815" cy="328863"/>
            </a:xfrm>
            <a:prstGeom prst="bentConnector3">
              <a:avLst>
                <a:gd name="adj1" fmla="val 3955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5344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LikeArvind">
      <a:dk1>
        <a:srgbClr val="002060"/>
      </a:dk1>
      <a:lt1>
        <a:srgbClr val="FFFFFF"/>
      </a:lt1>
      <a:dk2>
        <a:srgbClr val="002060"/>
      </a:dk2>
      <a:lt2>
        <a:srgbClr val="E7E6E6"/>
      </a:lt2>
      <a:accent1>
        <a:srgbClr val="E0BF00"/>
      </a:accent1>
      <a:accent2>
        <a:srgbClr val="ED7D31"/>
      </a:accent2>
      <a:accent3>
        <a:srgbClr val="A5A5A5"/>
      </a:accent3>
      <a:accent4>
        <a:srgbClr val="353A7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24096</TotalTime>
  <Words>1368</Words>
  <Application>Microsoft Macintosh PowerPoint</Application>
  <PresentationFormat>Widescreen</PresentationFormat>
  <Paragraphs>257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Wingdings</vt:lpstr>
      <vt:lpstr>Office Theme</vt:lpstr>
      <vt:lpstr>Modern Systems What Are FPGAs and Why Should You Care</vt:lpstr>
      <vt:lpstr>What Are FPGAs</vt:lpstr>
      <vt:lpstr>FPGAs Come In Many Forms</vt:lpstr>
      <vt:lpstr>How Is It Different From CPU/GPUs</vt:lpstr>
      <vt:lpstr>Analogy</vt:lpstr>
      <vt:lpstr>Fine-Grained Parallelism of  Special-Purpose Circuits </vt:lpstr>
      <vt:lpstr>Coarse-Grained Parallelism of Special-Purpose Circuits</vt:lpstr>
      <vt:lpstr>How Is It Different From ASICs</vt:lpstr>
      <vt:lpstr>Basic FPGA Architecture</vt:lpstr>
      <vt:lpstr>Basic FPGA Architecture – DSP Blocks</vt:lpstr>
      <vt:lpstr>Basic FPGA Architecture – Block RAM</vt:lpstr>
      <vt:lpstr>Basic FPGA Architecture – Hard Cores</vt:lpstr>
      <vt:lpstr>Example Accelerator Card Architecture</vt:lpstr>
      <vt:lpstr>Example Accelerator Card (VCU108)</vt:lpstr>
      <vt:lpstr>Programming FPGAs</vt:lpstr>
      <vt:lpstr>Hardware Description Language</vt:lpstr>
      <vt:lpstr>Major Hardware Description Languages</vt:lpstr>
      <vt:lpstr>High-Level Synthesis</vt:lpstr>
      <vt:lpstr>FPGA Compilation Toolchain</vt:lpstr>
      <vt:lpstr>Programming/Using an FPGA Accelerator</vt:lpstr>
      <vt:lpstr>Partial Reconfiguration</vt:lpstr>
      <vt:lpstr>FPGAs In The Cloud</vt:lpstr>
      <vt:lpstr>FPGA vs CPU vs GPU vs ASIC</vt:lpstr>
      <vt:lpstr>GPU vs FPGA</vt:lpstr>
      <vt:lpstr>GPU vs FPGA</vt:lpstr>
      <vt:lpstr>FPGAs in space </vt:lpstr>
      <vt:lpstr>FPGAs in Defense</vt:lpstr>
      <vt:lpstr>Selection criteria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wjun</dc:creator>
  <cp:lastModifiedBy>Yasin, Muhammad</cp:lastModifiedBy>
  <cp:revision>469</cp:revision>
  <dcterms:created xsi:type="dcterms:W3CDTF">2018-08-05T16:26:32Z</dcterms:created>
  <dcterms:modified xsi:type="dcterms:W3CDTF">2023-06-02T20:58:09Z</dcterms:modified>
</cp:coreProperties>
</file>